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Vcy;&amp;scy;&amp;iocy; &amp;dcy;&amp;lcy;&amp;yacy; &amp;fcy;&amp;ocy;&amp;tcy;&amp;ocy;&amp;shcy;&amp;ocy;&amp;pcy;&amp;acy;, &amp;fcy;&amp;ocy;&amp;tcy;&amp;ocy;&amp;shcy;&amp;ocy;&amp;pcy;, photo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44" y="1"/>
            <a:ext cx="91609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8727" y="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/>
            </a:r>
            <a:b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uk-UA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Урок трудового навчання</a:t>
            </a:r>
            <a:endParaRPr lang="ru-RU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1484626"/>
            <a:ext cx="698477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Виготовлення</a:t>
            </a:r>
            <a:r>
              <a: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об’ємного</a:t>
            </a:r>
            <a:r>
              <a: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виробу</a:t>
            </a:r>
            <a:endParaRPr lang="ru-RU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Ялинка</a:t>
            </a:r>
            <a:r>
              <a: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ru-RU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складанка</a:t>
            </a:r>
            <a:r>
              <a: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</a:p>
        </p:txBody>
      </p:sp>
      <p:pic>
        <p:nvPicPr>
          <p:cNvPr id="8" name="Рисунок 7" descr="&amp;Scy;&amp;vcy;&amp;ocy;&amp;icy;&amp;mcy;&amp;icy; &amp;rcy;&amp;ucy;&amp;kcy;&amp;acy;&amp;mcy;&amp;icy; &amp;kcy; &amp;Ncy;&amp;ocy;&amp;vcy;&amp;ocy;&amp;mcy;&amp;ucy; &amp;gcy;&amp;ocy;&amp;dcy;&amp;ucy;. - The sims 3 in Russia - &amp;Rcy;&amp;ucy;&amp;scy;&amp;scy;&amp;kcy;&amp;ocy;&amp;yacy;&amp;zcy;&amp;ycy;&amp;chcy;&amp;ncy;&amp;ycy;&amp;jcy; &amp;fcy;&amp;ocy;&amp;rcy;&amp;ucy;&amp;mcy; &amp;icy;&amp;gcy;&amp;rcy;&amp;ycy; The sims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805"/>
          <a:stretch/>
        </p:blipFill>
        <p:spPr bwMode="auto">
          <a:xfrm>
            <a:off x="971600" y="3396331"/>
            <a:ext cx="2209800" cy="2374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51243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&amp;Vcy;&amp;scy;&amp;iocy; &amp;dcy;&amp;lcy;&amp;yacy; &amp;fcy;&amp;ocy;&amp;tcy;&amp;ocy;&amp;shcy;&amp;ocy;&amp;pcy;&amp;acy;, &amp;fcy;&amp;ocy;&amp;tcy;&amp;ocy;&amp;shcy;&amp;ocy;&amp;pcy;, photo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/>
                </a:solidFill>
              </a:rPr>
              <a:t/>
            </a:r>
            <a:br>
              <a:rPr lang="ru-RU" b="1" dirty="0" smtClean="0">
                <a:solidFill>
                  <a:schemeClr val="bg2"/>
                </a:solidFill>
              </a:rPr>
            </a:br>
            <a:r>
              <a:rPr lang="ru-RU" b="1" dirty="0" smtClean="0">
                <a:solidFill>
                  <a:schemeClr val="bg2"/>
                </a:solidFill>
              </a:rPr>
              <a:t>Правила </a:t>
            </a:r>
            <a:r>
              <a:rPr lang="ru-RU" b="1" dirty="0" err="1">
                <a:solidFill>
                  <a:schemeClr val="bg2"/>
                </a:solidFill>
              </a:rPr>
              <a:t>користування</a:t>
            </a:r>
            <a:r>
              <a:rPr lang="ru-RU" b="1" dirty="0">
                <a:solidFill>
                  <a:schemeClr val="bg2"/>
                </a:solidFill>
              </a:rPr>
              <a:t> </a:t>
            </a:r>
            <a:r>
              <a:rPr lang="ru-RU" b="1" dirty="0" err="1">
                <a:solidFill>
                  <a:schemeClr val="bg2"/>
                </a:solidFill>
              </a:rPr>
              <a:t>клеєм</a:t>
            </a:r>
            <a:r>
              <a:rPr lang="ru-RU" b="1" dirty="0">
                <a:solidFill>
                  <a:schemeClr val="bg2"/>
                </a:solidFill>
              </a:rPr>
              <a:t/>
            </a:r>
            <a:br>
              <a:rPr lang="ru-RU" b="1" dirty="0">
                <a:solidFill>
                  <a:schemeClr val="bg2"/>
                </a:solidFill>
              </a:rPr>
            </a:b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052736"/>
            <a:ext cx="778720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1</a:t>
            </a:r>
            <a:r>
              <a:rPr lang="uk-UA" b="1" dirty="0">
                <a:solidFill>
                  <a:srgbClr val="C00000"/>
                </a:solidFill>
              </a:rPr>
              <a:t>. </a:t>
            </a:r>
            <a:r>
              <a:rPr lang="ru-RU" b="1" dirty="0">
                <a:solidFill>
                  <a:srgbClr val="C00000"/>
                </a:solidFill>
              </a:rPr>
              <a:t>Клей треба </a:t>
            </a:r>
            <a:r>
              <a:rPr lang="ru-RU" b="1" dirty="0" err="1">
                <a:solidFill>
                  <a:srgbClr val="C00000"/>
                </a:solidFill>
              </a:rPr>
              <a:t>наносити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пензликом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від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середини</a:t>
            </a:r>
            <a:r>
              <a:rPr lang="ru-RU" b="1" dirty="0">
                <a:solidFill>
                  <a:srgbClr val="C00000"/>
                </a:solidFill>
              </a:rPr>
              <a:t> до </a:t>
            </a:r>
            <a:r>
              <a:rPr lang="ru-RU" b="1" dirty="0" err="1">
                <a:solidFill>
                  <a:srgbClr val="C00000"/>
                </a:solidFill>
              </a:rPr>
              <a:t>країв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2</a:t>
            </a:r>
            <a:r>
              <a:rPr lang="uk-UA" b="1" dirty="0">
                <a:solidFill>
                  <a:srgbClr val="C00000"/>
                </a:solidFill>
              </a:rPr>
              <a:t>. </a:t>
            </a:r>
            <a:r>
              <a:rPr lang="ru-RU" b="1" dirty="0">
                <a:solidFill>
                  <a:srgbClr val="C00000"/>
                </a:solidFill>
              </a:rPr>
              <a:t>При </a:t>
            </a:r>
            <a:r>
              <a:rPr lang="ru-RU" b="1" dirty="0" err="1">
                <a:solidFill>
                  <a:srgbClr val="C00000"/>
                </a:solidFill>
              </a:rPr>
              <a:t>потраплянні</a:t>
            </a:r>
            <a:r>
              <a:rPr lang="ru-RU" b="1" dirty="0">
                <a:solidFill>
                  <a:srgbClr val="C00000"/>
                </a:solidFill>
              </a:rPr>
              <a:t> клею на </a:t>
            </a:r>
            <a:r>
              <a:rPr lang="ru-RU" b="1" dirty="0" err="1">
                <a:solidFill>
                  <a:srgbClr val="C00000"/>
                </a:solidFill>
              </a:rPr>
              <a:t>одяг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його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слід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негайно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змити</a:t>
            </a:r>
            <a:r>
              <a:rPr lang="ru-RU" b="1" dirty="0">
                <a:solidFill>
                  <a:srgbClr val="C00000"/>
                </a:solidFill>
              </a:rPr>
              <a:t> водою.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3</a:t>
            </a:r>
            <a:r>
              <a:rPr lang="uk-UA" b="1" dirty="0">
                <a:solidFill>
                  <a:srgbClr val="C00000"/>
                </a:solidFill>
              </a:rPr>
              <a:t>. </a:t>
            </a:r>
            <a:r>
              <a:rPr lang="ru-RU" b="1" dirty="0">
                <a:solidFill>
                  <a:srgbClr val="C00000"/>
                </a:solidFill>
              </a:rPr>
              <a:t>Для </a:t>
            </a:r>
            <a:r>
              <a:rPr lang="ru-RU" b="1" dirty="0" err="1">
                <a:solidFill>
                  <a:srgbClr val="C00000"/>
                </a:solidFill>
              </a:rPr>
              <a:t>притискання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елементів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аплікації</a:t>
            </a:r>
            <a:r>
              <a:rPr lang="ru-RU" b="1" dirty="0">
                <a:solidFill>
                  <a:srgbClr val="C00000"/>
                </a:solidFill>
              </a:rPr>
              <a:t> і </a:t>
            </a:r>
            <a:r>
              <a:rPr lang="ru-RU" b="1" dirty="0" err="1">
                <a:solidFill>
                  <a:srgbClr val="C00000"/>
                </a:solidFill>
              </a:rPr>
              <a:t>витирання</a:t>
            </a:r>
            <a:r>
              <a:rPr lang="ru-RU" b="1" dirty="0">
                <a:solidFill>
                  <a:srgbClr val="C00000"/>
                </a:solidFill>
              </a:rPr>
              <a:t> рук треба </a:t>
            </a:r>
            <a:r>
              <a:rPr lang="ru-RU" b="1" dirty="0" err="1">
                <a:solidFill>
                  <a:srgbClr val="C00000"/>
                </a:solidFill>
              </a:rPr>
              <a:t>користуватися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матер’яною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серветкою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4</a:t>
            </a:r>
            <a:r>
              <a:rPr lang="uk-UA" b="1" dirty="0">
                <a:solidFill>
                  <a:srgbClr val="C00000"/>
                </a:solidFill>
              </a:rPr>
              <a:t>. </a:t>
            </a:r>
            <a:r>
              <a:rPr lang="ru-RU" b="1" dirty="0" err="1">
                <a:solidFill>
                  <a:srgbClr val="C00000"/>
                </a:solidFill>
              </a:rPr>
              <a:t>Закінчивши</a:t>
            </a:r>
            <a:r>
              <a:rPr lang="ru-RU" b="1" dirty="0">
                <a:solidFill>
                  <a:srgbClr val="C00000"/>
                </a:solidFill>
              </a:rPr>
              <a:t> роботу, клей </a:t>
            </a:r>
            <a:r>
              <a:rPr lang="ru-RU" b="1" dirty="0" err="1">
                <a:solidFill>
                  <a:srgbClr val="C00000"/>
                </a:solidFill>
              </a:rPr>
              <a:t>потрібно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щільно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закрити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пензлик</a:t>
            </a:r>
            <a:r>
              <a:rPr lang="ru-RU" b="1" dirty="0">
                <a:solidFill>
                  <a:srgbClr val="C00000"/>
                </a:solidFill>
              </a:rPr>
              <a:t> і посуд </a:t>
            </a:r>
            <a:r>
              <a:rPr lang="ru-RU" b="1" dirty="0" err="1">
                <a:solidFill>
                  <a:srgbClr val="C00000"/>
                </a:solidFill>
              </a:rPr>
              <a:t>помити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236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 descr="&amp;Vcy;&amp;scy;&amp;iocy; &amp;dcy;&amp;lcy;&amp;yacy; &amp;fcy;&amp;ocy;&amp;tcy;&amp;ocy;&amp;shcy;&amp;ocy;&amp;pcy;&amp;acy;, &amp;fcy;&amp;ocy;&amp;tcy;&amp;ocy;&amp;shcy;&amp;ocy;&amp;pcy;, photosho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2"/>
                </a:solidFill>
              </a:rPr>
              <a:t>Порядок </a:t>
            </a:r>
            <a:r>
              <a:rPr lang="ru-RU" b="1" dirty="0" err="1">
                <a:solidFill>
                  <a:schemeClr val="bg2"/>
                </a:solidFill>
              </a:rPr>
              <a:t>виконання</a:t>
            </a:r>
            <a:r>
              <a:rPr lang="ru-RU" b="1" dirty="0">
                <a:solidFill>
                  <a:schemeClr val="bg2"/>
                </a:solidFill>
              </a:rPr>
              <a:t> </a:t>
            </a:r>
            <a:r>
              <a:rPr lang="ru-RU" b="1" dirty="0" err="1">
                <a:solidFill>
                  <a:schemeClr val="bg2"/>
                </a:solidFill>
              </a:rPr>
              <a:t>роботи</a:t>
            </a:r>
            <a:r>
              <a:rPr lang="ru-RU" b="1" dirty="0">
                <a:solidFill>
                  <a:schemeClr val="bg2"/>
                </a:solidFill>
              </a:rPr>
              <a:t/>
            </a:r>
            <a:br>
              <a:rPr lang="ru-RU" b="1" dirty="0">
                <a:solidFill>
                  <a:schemeClr val="bg2"/>
                </a:solidFill>
              </a:rPr>
            </a:b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9" y="1052736"/>
            <a:ext cx="6984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00B050"/>
                </a:solidFill>
              </a:rPr>
              <a:t>Об’ємний</a:t>
            </a:r>
            <a:r>
              <a:rPr lang="ru-RU" sz="3200" b="1" dirty="0">
                <a:solidFill>
                  <a:srgbClr val="00B050"/>
                </a:solidFill>
              </a:rPr>
              <a:t> </a:t>
            </a:r>
            <a:r>
              <a:rPr lang="ru-RU" sz="3200" b="1" dirty="0" err="1">
                <a:solidFill>
                  <a:srgbClr val="00B050"/>
                </a:solidFill>
              </a:rPr>
              <a:t>виріб</a:t>
            </a:r>
            <a:r>
              <a:rPr lang="ru-RU" sz="3200" b="1" dirty="0">
                <a:solidFill>
                  <a:srgbClr val="00B050"/>
                </a:solidFill>
              </a:rPr>
              <a:t> «</a:t>
            </a:r>
            <a:r>
              <a:rPr lang="ru-RU" sz="3200" b="1" dirty="0" err="1">
                <a:solidFill>
                  <a:srgbClr val="00B050"/>
                </a:solidFill>
              </a:rPr>
              <a:t>Ялинка-складанка</a:t>
            </a:r>
            <a:r>
              <a:rPr lang="ru-RU" sz="3200" b="1" dirty="0">
                <a:solidFill>
                  <a:srgbClr val="00B050"/>
                </a:solidFill>
              </a:rPr>
              <a:t>» </a:t>
            </a:r>
            <a:r>
              <a:rPr lang="ru-RU" sz="3200" b="1" dirty="0" err="1">
                <a:solidFill>
                  <a:srgbClr val="00B050"/>
                </a:solidFill>
              </a:rPr>
              <a:t>робимо</a:t>
            </a:r>
            <a:r>
              <a:rPr lang="ru-RU" sz="3200" b="1" dirty="0">
                <a:solidFill>
                  <a:srgbClr val="00B050"/>
                </a:solidFill>
              </a:rPr>
              <a:t> так</a:t>
            </a:r>
            <a:r>
              <a:rPr lang="ru-RU" sz="3200" b="1" dirty="0" smtClean="0">
                <a:solidFill>
                  <a:srgbClr val="00B050"/>
                </a:solidFill>
              </a:rPr>
              <a:t>:</a:t>
            </a:r>
          </a:p>
          <a:p>
            <a:pPr lvl="0"/>
            <a:r>
              <a:rPr lang="ru-RU" sz="3200" b="1" dirty="0" err="1" smtClean="0">
                <a:solidFill>
                  <a:srgbClr val="C00000"/>
                </a:solidFill>
              </a:rPr>
              <a:t>Складаємо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аркуш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двобічного</a:t>
            </a:r>
            <a:r>
              <a:rPr lang="ru-RU" sz="3200" b="1" dirty="0">
                <a:solidFill>
                  <a:srgbClr val="C00000"/>
                </a:solidFill>
              </a:rPr>
              <a:t> зеленого </a:t>
            </a:r>
            <a:r>
              <a:rPr lang="ru-RU" sz="3200" b="1" dirty="0" err="1">
                <a:solidFill>
                  <a:srgbClr val="C00000"/>
                </a:solidFill>
              </a:rPr>
              <a:t>паперу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навпіл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ru-RU" sz="3200" b="1" dirty="0" err="1">
                <a:solidFill>
                  <a:srgbClr val="C00000"/>
                </a:solidFill>
              </a:rPr>
              <a:t>Використовуючи</a:t>
            </a:r>
            <a:r>
              <a:rPr lang="ru-RU" sz="3200" b="1" dirty="0">
                <a:solidFill>
                  <a:srgbClr val="C00000"/>
                </a:solidFill>
              </a:rPr>
              <a:t> шаблон, </a:t>
            </a:r>
            <a:r>
              <a:rPr lang="ru-RU" sz="3200" b="1" dirty="0" err="1">
                <a:solidFill>
                  <a:srgbClr val="C00000"/>
                </a:solidFill>
              </a:rPr>
              <a:t>робимо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розмітку</a:t>
            </a:r>
            <a:r>
              <a:rPr lang="ru-RU" sz="3200" b="1" dirty="0">
                <a:solidFill>
                  <a:srgbClr val="C00000"/>
                </a:solidFill>
              </a:rPr>
              <a:t> за </a:t>
            </a:r>
            <a:r>
              <a:rPr lang="ru-RU" sz="3200" b="1" dirty="0" err="1">
                <a:solidFill>
                  <a:srgbClr val="C00000"/>
                </a:solidFill>
              </a:rPr>
              <a:t>малюнком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ru-RU" sz="3200" b="1" dirty="0">
                <a:solidFill>
                  <a:srgbClr val="C00000"/>
                </a:solidFill>
              </a:rPr>
              <a:t>Переносимо </a:t>
            </a:r>
            <a:r>
              <a:rPr lang="ru-RU" sz="3200" b="1" dirty="0" err="1">
                <a:solidFill>
                  <a:srgbClr val="C00000"/>
                </a:solidFill>
              </a:rPr>
              <a:t>лінії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згинів</a:t>
            </a:r>
            <a:r>
              <a:rPr lang="ru-RU" sz="3200" b="1" dirty="0">
                <a:solidFill>
                  <a:srgbClr val="C00000"/>
                </a:solidFill>
              </a:rPr>
              <a:t> за </a:t>
            </a:r>
            <a:r>
              <a:rPr lang="ru-RU" sz="3200" b="1" dirty="0" err="1">
                <a:solidFill>
                  <a:srgbClr val="C00000"/>
                </a:solidFill>
              </a:rPr>
              <a:t>допомогою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лінійки</a:t>
            </a:r>
            <a:r>
              <a:rPr lang="ru-RU" sz="3200" b="1" dirty="0">
                <a:solidFill>
                  <a:srgbClr val="C00000"/>
                </a:solidFill>
              </a:rPr>
              <a:t>. </a:t>
            </a:r>
            <a:r>
              <a:rPr lang="ru-RU" sz="3200" b="1" dirty="0" err="1">
                <a:solidFill>
                  <a:srgbClr val="C00000"/>
                </a:solidFill>
              </a:rPr>
              <a:t>Вирізаємо</a:t>
            </a:r>
            <a:r>
              <a:rPr lang="ru-RU" sz="3200" b="1" dirty="0">
                <a:solidFill>
                  <a:srgbClr val="C00000"/>
                </a:solidFill>
              </a:rPr>
              <a:t> по контуру</a:t>
            </a:r>
            <a:r>
              <a:rPr lang="ru-RU" sz="3200" b="1" dirty="0" smtClean="0">
                <a:solidFill>
                  <a:srgbClr val="C00000"/>
                </a:solidFill>
              </a:rPr>
              <a:t>.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676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&amp;Vcy;&amp;scy;&amp;iocy; &amp;dcy;&amp;lcy;&amp;yacy; &amp;fcy;&amp;ocy;&amp;tcy;&amp;ocy;&amp;shcy;&amp;ocy;&amp;pcy;&amp;acy;, &amp;fcy;&amp;ocy;&amp;tcy;&amp;ocy;&amp;shcy;&amp;ocy;&amp;pcy;, photosho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576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899592" y="1187033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rgbClr val="C00000"/>
                </a:solidFill>
              </a:rPr>
              <a:t>Проводимо </a:t>
            </a:r>
            <a:r>
              <a:rPr lang="ru-RU" sz="3200" b="1" dirty="0" err="1">
                <a:solidFill>
                  <a:srgbClr val="C00000"/>
                </a:solidFill>
              </a:rPr>
              <a:t>закритими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ножицями</a:t>
            </a:r>
            <a:r>
              <a:rPr lang="ru-RU" sz="3200" b="1" dirty="0">
                <a:solidFill>
                  <a:srgbClr val="C00000"/>
                </a:solidFill>
              </a:rPr>
              <a:t> по </a:t>
            </a:r>
            <a:r>
              <a:rPr lang="ru-RU" sz="3200" b="1" dirty="0" err="1">
                <a:solidFill>
                  <a:srgbClr val="C00000"/>
                </a:solidFill>
              </a:rPr>
              <a:t>лініях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згину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під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лінійку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ru-RU" sz="3200" b="1" dirty="0" err="1">
                <a:solidFill>
                  <a:srgbClr val="C00000"/>
                </a:solidFill>
              </a:rPr>
              <a:t>Згинаємо</a:t>
            </a:r>
            <a:r>
              <a:rPr lang="ru-RU" sz="3200" b="1" dirty="0">
                <a:solidFill>
                  <a:srgbClr val="C00000"/>
                </a:solidFill>
              </a:rPr>
              <a:t> по </a:t>
            </a:r>
            <a:r>
              <a:rPr lang="ru-RU" sz="3200" b="1" dirty="0" err="1">
                <a:solidFill>
                  <a:srgbClr val="C00000"/>
                </a:solidFill>
              </a:rPr>
              <a:t>лініях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усередину</a:t>
            </a:r>
            <a:r>
              <a:rPr lang="ru-RU" sz="3200" b="1" dirty="0">
                <a:solidFill>
                  <a:srgbClr val="C00000"/>
                </a:solidFill>
              </a:rPr>
              <a:t>, </a:t>
            </a:r>
            <a:r>
              <a:rPr lang="ru-RU" sz="3200" b="1" dirty="0" err="1">
                <a:solidFill>
                  <a:srgbClr val="C00000"/>
                </a:solidFill>
              </a:rPr>
              <a:t>починаючи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зліва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ru-RU" sz="3200" b="1" dirty="0" err="1">
                <a:solidFill>
                  <a:srgbClr val="C00000"/>
                </a:solidFill>
              </a:rPr>
              <a:t>Розгинаємо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ялинку</a:t>
            </a:r>
            <a:r>
              <a:rPr lang="ru-RU" sz="3200" b="1" dirty="0">
                <a:solidFill>
                  <a:srgbClr val="C00000"/>
                </a:solidFill>
              </a:rPr>
              <a:t>, </a:t>
            </a:r>
            <a:r>
              <a:rPr lang="ru-RU" sz="3200" b="1" dirty="0" err="1">
                <a:solidFill>
                  <a:srgbClr val="C00000"/>
                </a:solidFill>
              </a:rPr>
              <a:t>другий</a:t>
            </a:r>
            <a:r>
              <a:rPr lang="ru-RU" sz="3200" b="1" dirty="0">
                <a:solidFill>
                  <a:srgbClr val="C00000"/>
                </a:solidFill>
              </a:rPr>
              <a:t> і </a:t>
            </a:r>
            <a:r>
              <a:rPr lang="ru-RU" sz="3200" b="1" dirty="0" err="1">
                <a:solidFill>
                  <a:srgbClr val="C00000"/>
                </a:solidFill>
              </a:rPr>
              <a:t>четвертий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згини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перегинаємо</a:t>
            </a:r>
            <a:r>
              <a:rPr lang="ru-RU" sz="3200" b="1" dirty="0">
                <a:solidFill>
                  <a:srgbClr val="C00000"/>
                </a:solidFill>
              </a:rPr>
              <a:t> в </a:t>
            </a:r>
            <a:r>
              <a:rPr lang="ru-RU" sz="3200" b="1" dirty="0" err="1">
                <a:solidFill>
                  <a:srgbClr val="C00000"/>
                </a:solidFill>
              </a:rPr>
              <a:t>інший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бік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  <a:p>
            <a:pPr lvl="0"/>
            <a:r>
              <a:rPr lang="ru-RU" sz="3200" b="1" dirty="0" err="1">
                <a:solidFill>
                  <a:srgbClr val="C00000"/>
                </a:solidFill>
              </a:rPr>
              <a:t>Прикрашаємо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ялинку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7164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&amp;Vcy;&amp;scy;&amp;iocy; &amp;dcy;&amp;lcy;&amp;yacy; &amp;fcy;&amp;ocy;&amp;tcy;&amp;ocy;&amp;shcy;&amp;ocy;&amp;pcy;&amp;acy;, &amp;fcy;&amp;ocy;&amp;tcy;&amp;ocy;&amp;shcy;&amp;ocy;&amp;pcy;, photosho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43103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bg2"/>
                </a:solidFill>
              </a:rPr>
              <a:t/>
            </a:r>
            <a:br>
              <a:rPr lang="ru-RU" b="1" dirty="0" smtClean="0">
                <a:solidFill>
                  <a:schemeClr val="bg2"/>
                </a:solidFill>
              </a:rPr>
            </a:br>
            <a:r>
              <a:rPr lang="ru-RU" b="1" dirty="0" err="1" smtClean="0">
                <a:solidFill>
                  <a:schemeClr val="bg2"/>
                </a:solidFill>
              </a:rPr>
              <a:t>Кросворд</a:t>
            </a:r>
            <a:r>
              <a:rPr lang="ru-RU" b="1" dirty="0" smtClean="0">
                <a:solidFill>
                  <a:schemeClr val="bg2"/>
                </a:solidFill>
              </a:rPr>
              <a:t> </a:t>
            </a:r>
            <a:br>
              <a:rPr lang="ru-RU" b="1" dirty="0" smtClean="0">
                <a:solidFill>
                  <a:schemeClr val="bg2"/>
                </a:solidFill>
              </a:rPr>
            </a:br>
            <a:r>
              <a:rPr lang="ru-RU" b="1" dirty="0" smtClean="0">
                <a:solidFill>
                  <a:schemeClr val="bg2"/>
                </a:solidFill>
              </a:rPr>
              <a:t>«</a:t>
            </a:r>
            <a:r>
              <a:rPr lang="ru-RU" b="1" dirty="0" err="1">
                <a:solidFill>
                  <a:schemeClr val="bg2"/>
                </a:solidFill>
              </a:rPr>
              <a:t>Елементи</a:t>
            </a:r>
            <a:r>
              <a:rPr lang="ru-RU" b="1" dirty="0">
                <a:solidFill>
                  <a:schemeClr val="bg2"/>
                </a:solidFill>
              </a:rPr>
              <a:t> </a:t>
            </a:r>
            <a:r>
              <a:rPr lang="ru-RU" b="1" dirty="0" err="1">
                <a:solidFill>
                  <a:schemeClr val="bg2"/>
                </a:solidFill>
              </a:rPr>
              <a:t>графічної</a:t>
            </a:r>
            <a:r>
              <a:rPr lang="ru-RU" b="1" dirty="0">
                <a:solidFill>
                  <a:schemeClr val="bg2"/>
                </a:solidFill>
              </a:rPr>
              <a:t> </a:t>
            </a:r>
            <a:r>
              <a:rPr lang="ru-RU" b="1" dirty="0" err="1">
                <a:solidFill>
                  <a:schemeClr val="bg2"/>
                </a:solidFill>
              </a:rPr>
              <a:t>грамоти</a:t>
            </a:r>
            <a:r>
              <a:rPr lang="ru-RU" b="1" dirty="0">
                <a:solidFill>
                  <a:schemeClr val="bg2"/>
                </a:solidFill>
              </a:rPr>
              <a:t>»</a:t>
            </a:r>
            <a:br>
              <a:rPr lang="ru-RU" b="1" dirty="0">
                <a:solidFill>
                  <a:schemeClr val="bg2"/>
                </a:solidFill>
              </a:rPr>
            </a:b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66018"/>
            <a:ext cx="7859216" cy="452596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b="1" dirty="0">
                <a:solidFill>
                  <a:srgbClr val="00B050"/>
                </a:solidFill>
              </a:rPr>
              <a:t>По </a:t>
            </a:r>
            <a:r>
              <a:rPr lang="ru-RU" b="1" dirty="0" err="1">
                <a:solidFill>
                  <a:srgbClr val="00B050"/>
                </a:solidFill>
              </a:rPr>
              <a:t>горизонталі</a:t>
            </a:r>
            <a:r>
              <a:rPr lang="ru-RU" b="1" dirty="0">
                <a:solidFill>
                  <a:srgbClr val="00B050"/>
                </a:solidFill>
              </a:rPr>
              <a:t>: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4. </a:t>
            </a:r>
            <a:r>
              <a:rPr lang="ru-RU" b="1" dirty="0" err="1">
                <a:solidFill>
                  <a:srgbClr val="C00000"/>
                </a:solidFill>
              </a:rPr>
              <a:t>Інструмент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що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являє</a:t>
            </a:r>
            <a:r>
              <a:rPr lang="ru-RU" b="1" dirty="0">
                <a:solidFill>
                  <a:srgbClr val="C00000"/>
                </a:solidFill>
              </a:rPr>
              <a:t> собою </a:t>
            </a:r>
            <a:r>
              <a:rPr lang="ru-RU" b="1" dirty="0" err="1">
                <a:solidFill>
                  <a:srgbClr val="C00000"/>
                </a:solidFill>
              </a:rPr>
              <a:t>графітний</a:t>
            </a:r>
            <a:r>
              <a:rPr lang="ru-RU" b="1" dirty="0">
                <a:solidFill>
                  <a:srgbClr val="C00000"/>
                </a:solidFill>
              </a:rPr>
              <a:t> стержень в </a:t>
            </a:r>
            <a:r>
              <a:rPr lang="ru-RU" b="1" dirty="0" err="1">
                <a:solidFill>
                  <a:srgbClr val="C00000"/>
                </a:solidFill>
              </a:rPr>
              <a:t>дерев'яній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оболонці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 5. </a:t>
            </a:r>
            <a:r>
              <a:rPr lang="ru-RU" b="1" dirty="0" err="1">
                <a:solidFill>
                  <a:srgbClr val="C00000"/>
                </a:solidFill>
              </a:rPr>
              <a:t>Графічне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зображення</a:t>
            </a:r>
            <a:r>
              <a:rPr lang="ru-RU" b="1" dirty="0">
                <a:solidFill>
                  <a:srgbClr val="C00000"/>
                </a:solidFill>
              </a:rPr>
              <a:t> предмета </a:t>
            </a:r>
            <a:r>
              <a:rPr lang="ru-RU" b="1" dirty="0" err="1">
                <a:solidFill>
                  <a:srgbClr val="C00000"/>
                </a:solidFill>
              </a:rPr>
              <a:t>або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його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складових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виконане</a:t>
            </a:r>
            <a:r>
              <a:rPr lang="ru-RU" b="1" dirty="0">
                <a:solidFill>
                  <a:srgbClr val="C00000"/>
                </a:solidFill>
              </a:rPr>
              <a:t> за </a:t>
            </a:r>
            <a:r>
              <a:rPr lang="ru-RU" b="1" dirty="0" err="1">
                <a:solidFill>
                  <a:srgbClr val="C00000"/>
                </a:solidFill>
              </a:rPr>
              <a:t>допомогою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креслярських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інструментів</a:t>
            </a:r>
            <a:r>
              <a:rPr lang="ru-RU" b="1" dirty="0">
                <a:solidFill>
                  <a:srgbClr val="C00000"/>
                </a:solidFill>
              </a:rPr>
              <a:t>, яке </a:t>
            </a:r>
            <a:r>
              <a:rPr lang="ru-RU" b="1" dirty="0" err="1">
                <a:solidFill>
                  <a:srgbClr val="C00000"/>
                </a:solidFill>
              </a:rPr>
              <a:t>містить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інформацію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необхідну</a:t>
            </a:r>
            <a:r>
              <a:rPr lang="ru-RU" b="1" dirty="0">
                <a:solidFill>
                  <a:srgbClr val="C00000"/>
                </a:solidFill>
              </a:rPr>
              <a:t> для </a:t>
            </a:r>
            <a:r>
              <a:rPr lang="ru-RU" b="1" dirty="0" err="1">
                <a:solidFill>
                  <a:srgbClr val="C00000"/>
                </a:solidFill>
              </a:rPr>
              <a:t>виготовлення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виробу</a:t>
            </a:r>
            <a:r>
              <a:rPr lang="ru-RU" b="1" dirty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7. Те, </a:t>
            </a:r>
            <a:r>
              <a:rPr lang="ru-RU" b="1" dirty="0" err="1">
                <a:solidFill>
                  <a:srgbClr val="C00000"/>
                </a:solidFill>
              </a:rPr>
              <a:t>що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з'являється</a:t>
            </a:r>
            <a:r>
              <a:rPr lang="ru-RU" b="1" dirty="0">
                <a:solidFill>
                  <a:srgbClr val="C00000"/>
                </a:solidFill>
              </a:rPr>
              <a:t> на </a:t>
            </a:r>
            <a:r>
              <a:rPr lang="ru-RU" b="1" dirty="0" err="1">
                <a:solidFill>
                  <a:srgbClr val="C00000"/>
                </a:solidFill>
              </a:rPr>
              <a:t>папері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якщо</a:t>
            </a:r>
            <a:r>
              <a:rPr lang="ru-RU" b="1" dirty="0">
                <a:solidFill>
                  <a:srgbClr val="C00000"/>
                </a:solidFill>
              </a:rPr>
              <a:t> провести по </a:t>
            </a:r>
            <a:r>
              <a:rPr lang="ru-RU" b="1" dirty="0" err="1">
                <a:solidFill>
                  <a:srgbClr val="C00000"/>
                </a:solidFill>
              </a:rPr>
              <a:t>ньому</a:t>
            </a:r>
            <a:r>
              <a:rPr lang="ru-RU" b="1" dirty="0">
                <a:solidFill>
                  <a:srgbClr val="C00000"/>
                </a:solidFill>
              </a:rPr>
              <a:t> ручкою </a:t>
            </a:r>
            <a:r>
              <a:rPr lang="ru-RU" b="1" dirty="0" err="1">
                <a:solidFill>
                  <a:srgbClr val="C00000"/>
                </a:solidFill>
              </a:rPr>
              <a:t>або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олівцем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114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&amp;Vcy;&amp;scy;&amp;iocy; &amp;dcy;&amp;lcy;&amp;yacy; &amp;fcy;&amp;ocy;&amp;tcy;&amp;ocy;&amp;shcy;&amp;ocy;&amp;pcy;&amp;acy;, &amp;fcy;&amp;ocy;&amp;tcy;&amp;ocy;&amp;shcy;&amp;ocy;&amp;pcy;, photosho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do.gendocs.ru/pars_docs/tw_refs/204/203197/203197_html_m4e7f0fd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3609" y="1268760"/>
            <a:ext cx="518457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637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&amp;Vcy;&amp;scy;&amp;iocy; &amp;dcy;&amp;lcy;&amp;yacy; &amp;fcy;&amp;ocy;&amp;tcy;&amp;ocy;&amp;shcy;&amp;ocy;&amp;pcy;&amp;acy;, &amp;fcy;&amp;ocy;&amp;tcy;&amp;ocy;&amp;shcy;&amp;ocy;&amp;pcy;, photosho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899592" y="548680"/>
            <a:ext cx="734481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По </a:t>
            </a:r>
            <a:r>
              <a:rPr lang="ru-RU" sz="3200" b="1" dirty="0" err="1">
                <a:solidFill>
                  <a:srgbClr val="00B050"/>
                </a:solidFill>
              </a:rPr>
              <a:t>вертикалі</a:t>
            </a:r>
            <a:r>
              <a:rPr lang="ru-RU" sz="3200" b="1" dirty="0">
                <a:solidFill>
                  <a:srgbClr val="00B050"/>
                </a:solidFill>
              </a:rPr>
              <a:t>: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endParaRPr lang="ru-RU" sz="3200" dirty="0" smtClean="0">
              <a:solidFill>
                <a:srgbClr val="00B050"/>
              </a:solidFill>
            </a:endParaRPr>
          </a:p>
          <a:p>
            <a:r>
              <a:rPr lang="ru-RU" sz="3200" b="1" dirty="0" smtClean="0">
                <a:solidFill>
                  <a:srgbClr val="C00000"/>
                </a:solidFill>
              </a:rPr>
              <a:t>1. </a:t>
            </a:r>
            <a:r>
              <a:rPr lang="ru-RU" sz="3200" b="1" dirty="0" err="1" smtClean="0">
                <a:solidFill>
                  <a:srgbClr val="C00000"/>
                </a:solidFill>
              </a:rPr>
              <a:t>Елемент</a:t>
            </a:r>
            <a:r>
              <a:rPr lang="ru-RU" sz="3200" b="1" dirty="0">
                <a:solidFill>
                  <a:srgbClr val="C00000"/>
                </a:solidFill>
              </a:rPr>
              <a:t>, </a:t>
            </a:r>
            <a:r>
              <a:rPr lang="ru-RU" sz="3200" b="1" dirty="0" err="1">
                <a:solidFill>
                  <a:srgbClr val="C00000"/>
                </a:solidFill>
              </a:rPr>
              <a:t>що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показує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напрям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перегинання</a:t>
            </a:r>
            <a:r>
              <a:rPr lang="ru-RU" sz="3200" b="1" dirty="0">
                <a:solidFill>
                  <a:srgbClr val="C00000"/>
                </a:solidFill>
              </a:rPr>
              <a:t> та </a:t>
            </a:r>
            <a:r>
              <a:rPr lang="ru-RU" sz="3200" b="1" dirty="0" err="1">
                <a:solidFill>
                  <a:srgbClr val="C00000"/>
                </a:solidFill>
              </a:rPr>
              <a:t>складання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паперу</a:t>
            </a:r>
            <a:r>
              <a:rPr lang="ru-RU" sz="3200" b="1" dirty="0">
                <a:solidFill>
                  <a:srgbClr val="C00000"/>
                </a:solidFill>
              </a:rPr>
              <a:t>. 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r>
              <a:rPr lang="ru-RU" sz="3200" b="1" dirty="0" smtClean="0">
                <a:solidFill>
                  <a:srgbClr val="C00000"/>
                </a:solidFill>
              </a:rPr>
              <a:t>2</a:t>
            </a:r>
            <a:r>
              <a:rPr lang="ru-RU" sz="3200" b="1" dirty="0">
                <a:solidFill>
                  <a:srgbClr val="C00000"/>
                </a:solidFill>
              </a:rPr>
              <a:t>. </a:t>
            </a:r>
            <a:r>
              <a:rPr lang="ru-RU" sz="3200" b="1" dirty="0" err="1">
                <a:solidFill>
                  <a:srgbClr val="C00000"/>
                </a:solidFill>
              </a:rPr>
              <a:t>Лінія</a:t>
            </a:r>
            <a:r>
              <a:rPr lang="ru-RU" sz="3200" b="1" dirty="0">
                <a:solidFill>
                  <a:srgbClr val="C00000"/>
                </a:solidFill>
              </a:rPr>
              <a:t> на </a:t>
            </a:r>
            <a:r>
              <a:rPr lang="ru-RU" sz="3200" b="1" dirty="0" err="1">
                <a:solidFill>
                  <a:srgbClr val="C00000"/>
                </a:solidFill>
              </a:rPr>
              <a:t>кресленні</a:t>
            </a:r>
            <a:r>
              <a:rPr lang="ru-RU" sz="3200" b="1" dirty="0">
                <a:solidFill>
                  <a:srgbClr val="C00000"/>
                </a:solidFill>
              </a:rPr>
              <a:t>, </a:t>
            </a:r>
            <a:r>
              <a:rPr lang="ru-RU" sz="3200" b="1" dirty="0" err="1">
                <a:solidFill>
                  <a:srgbClr val="C00000"/>
                </a:solidFill>
              </a:rPr>
              <a:t>відносно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якої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розміщуються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симетричні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елементи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зображення</a:t>
            </a:r>
            <a:r>
              <a:rPr lang="ru-RU" sz="3200" b="1" dirty="0">
                <a:solidFill>
                  <a:srgbClr val="C00000"/>
                </a:solidFill>
              </a:rPr>
              <a:t>. 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3. </a:t>
            </a:r>
            <a:r>
              <a:rPr lang="ru-RU" sz="3200" b="1" dirty="0" err="1">
                <a:solidFill>
                  <a:srgbClr val="C00000"/>
                </a:solidFill>
              </a:rPr>
              <a:t>Об'ємне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зображення</a:t>
            </a:r>
            <a:r>
              <a:rPr lang="ru-RU" sz="3200" b="1" dirty="0">
                <a:solidFill>
                  <a:srgbClr val="C00000"/>
                </a:solidFill>
              </a:rPr>
              <a:t> предмета, </a:t>
            </a:r>
            <a:r>
              <a:rPr lang="ru-RU" sz="3200" b="1" dirty="0" err="1">
                <a:solidFill>
                  <a:srgbClr val="C00000"/>
                </a:solidFill>
              </a:rPr>
              <a:t>виконане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від</a:t>
            </a:r>
            <a:r>
              <a:rPr lang="ru-RU" sz="3200" b="1" dirty="0">
                <a:solidFill>
                  <a:srgbClr val="C00000"/>
                </a:solidFill>
              </a:rPr>
              <a:t> руки. 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6. </a:t>
            </a:r>
            <a:r>
              <a:rPr lang="ru-RU" sz="3200" b="1" dirty="0" err="1">
                <a:solidFill>
                  <a:srgbClr val="C00000"/>
                </a:solidFill>
              </a:rPr>
              <a:t>Виконане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від</a:t>
            </a:r>
            <a:r>
              <a:rPr lang="ru-RU" sz="3200" b="1" dirty="0">
                <a:solidFill>
                  <a:srgbClr val="C00000"/>
                </a:solidFill>
              </a:rPr>
              <a:t> руки </a:t>
            </a:r>
            <a:r>
              <a:rPr lang="ru-RU" sz="3200" b="1" dirty="0" err="1">
                <a:solidFill>
                  <a:srgbClr val="C00000"/>
                </a:solidFill>
              </a:rPr>
              <a:t>площинне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зображення</a:t>
            </a:r>
            <a:r>
              <a:rPr lang="ru-RU" sz="3200" b="1" dirty="0">
                <a:solidFill>
                  <a:srgbClr val="C00000"/>
                </a:solidFill>
              </a:rPr>
              <a:t> предмета </a:t>
            </a:r>
            <a:r>
              <a:rPr lang="ru-RU" sz="3200" b="1" dirty="0" err="1">
                <a:solidFill>
                  <a:srgbClr val="C00000"/>
                </a:solidFill>
              </a:rPr>
              <a:t>або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деталі</a:t>
            </a:r>
            <a:r>
              <a:rPr lang="ru-RU" sz="3200" b="1" dirty="0">
                <a:solidFill>
                  <a:srgbClr val="C00000"/>
                </a:solidFill>
              </a:rPr>
              <a:t> з </a:t>
            </a:r>
            <a:r>
              <a:rPr lang="ru-RU" sz="3200" b="1" dirty="0" err="1">
                <a:solidFill>
                  <a:srgbClr val="C00000"/>
                </a:solidFill>
              </a:rPr>
              <a:t>вказуванням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його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основних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розмірів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943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&amp;Vcy;&amp;scy;&amp;iocy; &amp;dcy;&amp;lcy;&amp;yacy; &amp;fcy;&amp;ocy;&amp;tcy;&amp;ocy;&amp;shcy;&amp;ocy;&amp;pcy;&amp;acy;, &amp;fcy;&amp;ocy;&amp;tcy;&amp;ocy;&amp;shcy;&amp;ocy;&amp;pcy;, photosho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1808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182505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4000" b="1" dirty="0">
                <a:solidFill>
                  <a:srgbClr val="C00000"/>
                </a:solidFill>
              </a:rPr>
              <a:t>Молодці!</a:t>
            </a:r>
            <a:endParaRPr lang="ru-RU" sz="4000" b="1" dirty="0">
              <a:solidFill>
                <a:srgbClr val="C00000"/>
              </a:solidFill>
            </a:endParaRPr>
          </a:p>
          <a:p>
            <a:pPr algn="ctr"/>
            <a:r>
              <a:rPr lang="uk-UA" sz="4000" b="1" dirty="0">
                <a:solidFill>
                  <a:srgbClr val="C00000"/>
                </a:solidFill>
              </a:rPr>
              <a:t>Дякую за роботу!</a:t>
            </a:r>
            <a:endParaRPr lang="ru-RU" sz="4000" b="1" dirty="0">
              <a:solidFill>
                <a:srgbClr val="C00000"/>
              </a:solidFill>
            </a:endParaRPr>
          </a:p>
          <a:p>
            <a:r>
              <a:rPr lang="uk-UA" sz="3200" b="1" dirty="0">
                <a:solidFill>
                  <a:srgbClr val="C00000"/>
                </a:solidFill>
              </a:rPr>
              <a:t> 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97914" y="2967335"/>
            <a:ext cx="348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740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&amp;Vcy;&amp;scy;&amp;iocy; &amp;dcy;&amp;lcy;&amp;yacy; &amp;fcy;&amp;ocy;&amp;tcy;&amp;ocy;&amp;shcy;&amp;ocy;&amp;pcy;&amp;acy;, &amp;fcy;&amp;ocy;&amp;tcy;&amp;ocy;&amp;shcy;&amp;ocy;&amp;pcy;, photo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2"/>
                </a:solidFill>
              </a:rPr>
              <a:t>Привітання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71600" y="1600200"/>
            <a:ext cx="72008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4000" b="1" dirty="0" err="1">
                <a:solidFill>
                  <a:srgbClr val="C00000"/>
                </a:solidFill>
              </a:rPr>
              <a:t>Щоб</a:t>
            </a:r>
            <a:r>
              <a:rPr lang="ru-RU" sz="4000" b="1" dirty="0">
                <a:solidFill>
                  <a:srgbClr val="C00000"/>
                </a:solidFill>
              </a:rPr>
              <a:t> добре нам </a:t>
            </a:r>
            <a:r>
              <a:rPr lang="ru-RU" sz="4000" b="1" dirty="0" err="1">
                <a:solidFill>
                  <a:srgbClr val="C00000"/>
                </a:solidFill>
              </a:rPr>
              <a:t>навчатись</a:t>
            </a:r>
            <a:r>
              <a:rPr lang="ru-RU" sz="4000" b="1" dirty="0">
                <a:solidFill>
                  <a:srgbClr val="C0000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4000" b="1" dirty="0">
                <a:solidFill>
                  <a:srgbClr val="C00000"/>
                </a:solidFill>
              </a:rPr>
              <a:t>Треба </a:t>
            </a:r>
            <a:r>
              <a:rPr lang="ru-RU" sz="4000" b="1" dirty="0" err="1">
                <a:solidFill>
                  <a:srgbClr val="C00000"/>
                </a:solidFill>
              </a:rPr>
              <a:t>всім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err="1">
                <a:solidFill>
                  <a:srgbClr val="C00000"/>
                </a:solidFill>
              </a:rPr>
              <a:t>старатись</a:t>
            </a:r>
            <a:r>
              <a:rPr lang="ru-RU" sz="40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4000" b="1" dirty="0">
                <a:solidFill>
                  <a:srgbClr val="C00000"/>
                </a:solidFill>
              </a:rPr>
              <a:t>На </a:t>
            </a:r>
            <a:r>
              <a:rPr lang="ru-RU" sz="4000" b="1" dirty="0" err="1">
                <a:solidFill>
                  <a:srgbClr val="C00000"/>
                </a:solidFill>
              </a:rPr>
              <a:t>уроці</a:t>
            </a:r>
            <a:r>
              <a:rPr lang="ru-RU" sz="4000" b="1" dirty="0">
                <a:solidFill>
                  <a:srgbClr val="C00000"/>
                </a:solidFill>
              </a:rPr>
              <a:t> не </a:t>
            </a:r>
            <a:r>
              <a:rPr lang="ru-RU" sz="4000" b="1" dirty="0" err="1">
                <a:solidFill>
                  <a:srgbClr val="C00000"/>
                </a:solidFill>
              </a:rPr>
              <a:t>лінитись</a:t>
            </a:r>
            <a:endParaRPr lang="ru-RU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rgbClr val="C00000"/>
                </a:solidFill>
              </a:rPr>
              <a:t>І </a:t>
            </a:r>
            <a:r>
              <a:rPr lang="ru-RU" sz="4000" b="1" dirty="0" err="1">
                <a:solidFill>
                  <a:srgbClr val="C00000"/>
                </a:solidFill>
              </a:rPr>
              <a:t>старанно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err="1">
                <a:solidFill>
                  <a:srgbClr val="C00000"/>
                </a:solidFill>
              </a:rPr>
              <a:t>всім</a:t>
            </a:r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err="1">
                <a:solidFill>
                  <a:srgbClr val="C00000"/>
                </a:solidFill>
              </a:rPr>
              <a:t>трудитись</a:t>
            </a:r>
            <a:r>
              <a:rPr lang="ru-RU" sz="4000" b="1" dirty="0">
                <a:solidFill>
                  <a:srgbClr val="C00000"/>
                </a:solidFill>
              </a:rPr>
              <a:t>.</a:t>
            </a:r>
          </a:p>
          <a:p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41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&amp;Vcy;&amp;scy;&amp;iocy; &amp;dcy;&amp;lcy;&amp;yacy; &amp;fcy;&amp;ocy;&amp;tcy;&amp;ocy;&amp;shcy;&amp;ocy;&amp;pcy;&amp;acy;, &amp;fcy;&amp;ocy;&amp;tcy;&amp;ocy;&amp;shcy;&amp;ocy;&amp;pcy;, photo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2"/>
                </a:solidFill>
              </a:rPr>
              <a:t>Гра «Хто що робить?»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71600" y="1166018"/>
            <a:ext cx="734481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Готує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їсти</a:t>
            </a:r>
            <a:r>
              <a:rPr lang="ru-RU" b="1" dirty="0">
                <a:solidFill>
                  <a:srgbClr val="C00000"/>
                </a:solidFill>
              </a:rPr>
              <a:t> … (</a:t>
            </a:r>
            <a:r>
              <a:rPr lang="ru-RU" b="1" dirty="0" err="1">
                <a:solidFill>
                  <a:srgbClr val="C00000"/>
                </a:solidFill>
              </a:rPr>
              <a:t>кухар</a:t>
            </a:r>
            <a:r>
              <a:rPr lang="ru-RU" b="1" dirty="0">
                <a:solidFill>
                  <a:srgbClr val="C00000"/>
                </a:solidFill>
              </a:rPr>
              <a:t>).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Будує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будинки</a:t>
            </a:r>
            <a:r>
              <a:rPr lang="ru-RU" b="1" dirty="0">
                <a:solidFill>
                  <a:srgbClr val="C00000"/>
                </a:solidFill>
              </a:rPr>
              <a:t> … (</a:t>
            </a:r>
            <a:r>
              <a:rPr lang="ru-RU" b="1" dirty="0" err="1">
                <a:solidFill>
                  <a:srgbClr val="C00000"/>
                </a:solidFill>
              </a:rPr>
              <a:t>будівельник</a:t>
            </a:r>
            <a:r>
              <a:rPr lang="ru-RU" b="1" dirty="0">
                <a:solidFill>
                  <a:srgbClr val="C00000"/>
                </a:solidFill>
              </a:rPr>
              <a:t>).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Лікує</a:t>
            </a:r>
            <a:r>
              <a:rPr lang="ru-RU" b="1" dirty="0">
                <a:solidFill>
                  <a:srgbClr val="C00000"/>
                </a:solidFill>
              </a:rPr>
              <a:t> людей … (</a:t>
            </a:r>
            <a:r>
              <a:rPr lang="ru-RU" b="1" dirty="0" err="1">
                <a:solidFill>
                  <a:srgbClr val="C00000"/>
                </a:solidFill>
              </a:rPr>
              <a:t>лікар</a:t>
            </a:r>
            <a:r>
              <a:rPr lang="ru-RU" b="1" dirty="0">
                <a:solidFill>
                  <a:srgbClr val="C00000"/>
                </a:solidFill>
              </a:rPr>
              <a:t>).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Навчає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дітей</a:t>
            </a:r>
            <a:r>
              <a:rPr lang="ru-RU" b="1" dirty="0">
                <a:solidFill>
                  <a:srgbClr val="C00000"/>
                </a:solidFill>
              </a:rPr>
              <a:t> … (</a:t>
            </a:r>
            <a:r>
              <a:rPr lang="ru-RU" b="1" dirty="0" err="1">
                <a:solidFill>
                  <a:srgbClr val="C00000"/>
                </a:solidFill>
              </a:rPr>
              <a:t>вчитель</a:t>
            </a:r>
            <a:r>
              <a:rPr lang="ru-RU" b="1" dirty="0">
                <a:solidFill>
                  <a:srgbClr val="C00000"/>
                </a:solidFill>
              </a:rPr>
              <a:t>).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Шиє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одяг</a:t>
            </a:r>
            <a:r>
              <a:rPr lang="ru-RU" b="1" dirty="0">
                <a:solidFill>
                  <a:srgbClr val="C00000"/>
                </a:solidFill>
              </a:rPr>
              <a:t> … (</a:t>
            </a:r>
            <a:r>
              <a:rPr lang="ru-RU" b="1" dirty="0" err="1">
                <a:solidFill>
                  <a:srgbClr val="C00000"/>
                </a:solidFill>
              </a:rPr>
              <a:t>кравець</a:t>
            </a:r>
            <a:r>
              <a:rPr lang="ru-RU" b="1" dirty="0">
                <a:solidFill>
                  <a:srgbClr val="C00000"/>
                </a:solidFill>
              </a:rPr>
              <a:t>).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Водить машину … (шофер).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Вирощує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хліб</a:t>
            </a:r>
            <a:r>
              <a:rPr lang="ru-RU" b="1" dirty="0">
                <a:solidFill>
                  <a:srgbClr val="C00000"/>
                </a:solidFill>
              </a:rPr>
              <a:t> … (</a:t>
            </a:r>
            <a:r>
              <a:rPr lang="ru-RU" b="1" dirty="0" err="1">
                <a:solidFill>
                  <a:srgbClr val="C00000"/>
                </a:solidFill>
              </a:rPr>
              <a:t>хлібороб</a:t>
            </a:r>
            <a:r>
              <a:rPr lang="ru-RU" b="1" dirty="0">
                <a:solidFill>
                  <a:srgbClr val="C00000"/>
                </a:solidFill>
              </a:rPr>
              <a:t>).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Доглядає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ліс</a:t>
            </a:r>
            <a:r>
              <a:rPr lang="ru-RU" b="1" dirty="0">
                <a:solidFill>
                  <a:srgbClr val="C00000"/>
                </a:solidFill>
              </a:rPr>
              <a:t> … (</a:t>
            </a:r>
            <a:r>
              <a:rPr lang="ru-RU" b="1" dirty="0" err="1">
                <a:solidFill>
                  <a:srgbClr val="C00000"/>
                </a:solidFill>
              </a:rPr>
              <a:t>лісник</a:t>
            </a:r>
            <a:r>
              <a:rPr lang="ru-RU" b="1" dirty="0">
                <a:solidFill>
                  <a:srgbClr val="C00000"/>
                </a:solidFill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395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&amp;Vcy;&amp;scy;&amp;iocy; &amp;dcy;&amp;lcy;&amp;yacy; &amp;fcy;&amp;ocy;&amp;tcy;&amp;ocy;&amp;shcy;&amp;ocy;&amp;pcy;&amp;acy;, &amp;fcy;&amp;ocy;&amp;tcy;&amp;ocy;&amp;shcy;&amp;ocy;&amp;pcy;, photo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" y="-993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2"/>
                </a:solidFill>
              </a:rPr>
              <a:t>Загадка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71600" y="1066626"/>
            <a:ext cx="727280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err="1">
                <a:solidFill>
                  <a:srgbClr val="C00000"/>
                </a:solidFill>
              </a:rPr>
              <a:t>Що</a:t>
            </a:r>
            <a:r>
              <a:rPr lang="ru-RU" sz="3600" b="1" dirty="0">
                <a:solidFill>
                  <a:srgbClr val="C00000"/>
                </a:solidFill>
              </a:rPr>
              <a:t> за гостя в нас </a:t>
            </a:r>
            <a:r>
              <a:rPr lang="ru-RU" sz="3600" b="1" dirty="0" err="1">
                <a:solidFill>
                  <a:srgbClr val="C00000"/>
                </a:solidFill>
              </a:rPr>
              <a:t>така</a:t>
            </a:r>
            <a:r>
              <a:rPr lang="ru-RU" sz="3600" b="1" dirty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C00000"/>
                </a:solidFill>
              </a:rPr>
              <a:t>І </a:t>
            </a:r>
            <a:r>
              <a:rPr lang="ru-RU" sz="3600" b="1" dirty="0" err="1">
                <a:solidFill>
                  <a:srgbClr val="C00000"/>
                </a:solidFill>
              </a:rPr>
              <a:t>висока</a:t>
            </a:r>
            <a:r>
              <a:rPr lang="ru-RU" sz="3600" b="1" dirty="0">
                <a:solidFill>
                  <a:srgbClr val="C00000"/>
                </a:solidFill>
              </a:rPr>
              <a:t>, і струнка,</a:t>
            </a:r>
          </a:p>
          <a:p>
            <a:pPr marL="0" indent="0">
              <a:buNone/>
            </a:pPr>
            <a:r>
              <a:rPr lang="ru-RU" sz="3600" b="1" dirty="0" err="1" smtClean="0">
                <a:solidFill>
                  <a:srgbClr val="C00000"/>
                </a:solidFill>
              </a:rPr>
              <a:t>Сяє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сріблом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угорі</a:t>
            </a:r>
            <a:r>
              <a:rPr lang="ru-RU" sz="3600" b="1" dirty="0">
                <a:solidFill>
                  <a:srgbClr val="C0000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C00000"/>
                </a:solidFill>
              </a:rPr>
              <a:t>На </a:t>
            </a:r>
            <a:r>
              <a:rPr lang="ru-RU" sz="3600" b="1" dirty="0" err="1">
                <a:solidFill>
                  <a:srgbClr val="C00000"/>
                </a:solidFill>
              </a:rPr>
              <a:t>гіллячках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ліхтарі</a:t>
            </a:r>
            <a:r>
              <a:rPr lang="ru-RU" sz="3600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C00000"/>
                </a:solidFill>
              </a:rPr>
              <a:t>І </a:t>
            </a:r>
            <a:r>
              <a:rPr lang="ru-RU" sz="3600" b="1" dirty="0" err="1">
                <a:solidFill>
                  <a:srgbClr val="C00000"/>
                </a:solidFill>
              </a:rPr>
              <a:t>ростуть</a:t>
            </a:r>
            <a:r>
              <a:rPr lang="ru-RU" sz="3600" b="1" dirty="0">
                <a:solidFill>
                  <a:srgbClr val="C00000"/>
                </a:solidFill>
              </a:rPr>
              <a:t> на </a:t>
            </a:r>
            <a:r>
              <a:rPr lang="ru-RU" sz="3600" b="1" dirty="0" err="1">
                <a:solidFill>
                  <a:srgbClr val="C00000"/>
                </a:solidFill>
              </a:rPr>
              <a:t>ній</a:t>
            </a:r>
            <a:r>
              <a:rPr lang="ru-RU" sz="3600" b="1" dirty="0">
                <a:solidFill>
                  <a:srgbClr val="C00000"/>
                </a:solidFill>
              </a:rPr>
              <a:t> не шишки,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C00000"/>
                </a:solidFill>
              </a:rPr>
              <a:t>А </a:t>
            </a:r>
            <a:r>
              <a:rPr lang="ru-RU" sz="3600" b="1" dirty="0" err="1">
                <a:solidFill>
                  <a:srgbClr val="C00000"/>
                </a:solidFill>
              </a:rPr>
              <a:t>цукерки</a:t>
            </a:r>
            <a:r>
              <a:rPr lang="ru-RU" sz="3600" b="1" dirty="0">
                <a:solidFill>
                  <a:srgbClr val="C00000"/>
                </a:solidFill>
              </a:rPr>
              <a:t> і </a:t>
            </a:r>
            <a:r>
              <a:rPr lang="ru-RU" sz="3600" b="1" dirty="0" err="1">
                <a:solidFill>
                  <a:srgbClr val="C00000"/>
                </a:solidFill>
              </a:rPr>
              <a:t>горішки</a:t>
            </a:r>
            <a:r>
              <a:rPr lang="ru-RU" sz="3600" b="1" dirty="0">
                <a:solidFill>
                  <a:srgbClr val="C00000"/>
                </a:solidFill>
              </a:rPr>
              <a:t>.  </a:t>
            </a: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4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&amp;Vcy;&amp;scy;&amp;iocy; &amp;dcy;&amp;lcy;&amp;yacy; &amp;fcy;&amp;ocy;&amp;tcy;&amp;ocy;&amp;shcy;&amp;ocy;&amp;pcy;&amp;acy;, &amp;fcy;&amp;ocy;&amp;tcy;&amp;ocy;&amp;shcy;&amp;ocy;&amp;pcy;, photo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980728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C00000"/>
                </a:solidFill>
              </a:rPr>
              <a:t>Креслення</a:t>
            </a:r>
            <a:r>
              <a:rPr lang="ru-RU" sz="3600" b="1" dirty="0">
                <a:solidFill>
                  <a:srgbClr val="C00000"/>
                </a:solidFill>
              </a:rPr>
              <a:t> – </a:t>
            </a:r>
            <a:r>
              <a:rPr lang="ru-RU" sz="3600" b="1" dirty="0" err="1">
                <a:solidFill>
                  <a:srgbClr val="C00000"/>
                </a:solidFill>
              </a:rPr>
              <a:t>це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зображення</a:t>
            </a:r>
            <a:r>
              <a:rPr lang="ru-RU" sz="3600" b="1" dirty="0">
                <a:solidFill>
                  <a:srgbClr val="C00000"/>
                </a:solidFill>
              </a:rPr>
              <a:t> предмета </a:t>
            </a:r>
            <a:r>
              <a:rPr lang="ru-RU" sz="3600" b="1" dirty="0" err="1">
                <a:solidFill>
                  <a:srgbClr val="C00000"/>
                </a:solidFill>
              </a:rPr>
              <a:t>або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деталі</a:t>
            </a:r>
            <a:r>
              <a:rPr lang="ru-RU" sz="3600" b="1" dirty="0">
                <a:solidFill>
                  <a:srgbClr val="C00000"/>
                </a:solidFill>
              </a:rPr>
              <a:t> за </a:t>
            </a:r>
            <a:r>
              <a:rPr lang="ru-RU" sz="3600" b="1" dirty="0" err="1">
                <a:solidFill>
                  <a:srgbClr val="C00000"/>
                </a:solidFill>
              </a:rPr>
              <a:t>допомогою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лінійки</a:t>
            </a:r>
            <a:r>
              <a:rPr lang="ru-RU" sz="3600" b="1" dirty="0">
                <a:solidFill>
                  <a:srgbClr val="C00000"/>
                </a:solidFill>
              </a:rPr>
              <a:t>, циркуля та </a:t>
            </a:r>
            <a:r>
              <a:rPr lang="ru-RU" sz="3600" b="1" dirty="0" err="1">
                <a:solidFill>
                  <a:srgbClr val="C00000"/>
                </a:solidFill>
              </a:rPr>
              <a:t>інших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креслярських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інструментів</a:t>
            </a:r>
            <a:r>
              <a:rPr lang="ru-RU" sz="3600" b="1" dirty="0">
                <a:solidFill>
                  <a:srgbClr val="C00000"/>
                </a:solidFill>
              </a:rPr>
              <a:t> з </a:t>
            </a:r>
            <a:r>
              <a:rPr lang="ru-RU" sz="3600" b="1" dirty="0" err="1">
                <a:solidFill>
                  <a:srgbClr val="C00000"/>
                </a:solidFill>
              </a:rPr>
              <a:t>використанням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умовних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позначень</a:t>
            </a:r>
            <a:r>
              <a:rPr lang="ru-RU" sz="3600" b="1" dirty="0">
                <a:solidFill>
                  <a:srgbClr val="C00000"/>
                </a:solidFill>
              </a:rPr>
              <a:t>. </a:t>
            </a:r>
            <a:r>
              <a:rPr lang="ru-RU" sz="3600" b="1" dirty="0" err="1">
                <a:solidFill>
                  <a:srgbClr val="C00000"/>
                </a:solidFill>
              </a:rPr>
              <a:t>Якщо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таке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зображення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виконане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від</a:t>
            </a:r>
            <a:r>
              <a:rPr lang="ru-RU" sz="3600" b="1" dirty="0">
                <a:solidFill>
                  <a:srgbClr val="C00000"/>
                </a:solidFill>
              </a:rPr>
              <a:t> руки, то </a:t>
            </a:r>
            <a:r>
              <a:rPr lang="ru-RU" sz="3600" b="1" dirty="0" err="1">
                <a:solidFill>
                  <a:srgbClr val="C00000"/>
                </a:solidFill>
              </a:rPr>
              <a:t>воно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називається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ескізом</a:t>
            </a:r>
            <a:r>
              <a:rPr lang="ru-RU" sz="36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295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&amp;Vcy;&amp;scy;&amp;iocy; &amp;dcy;&amp;lcy;&amp;yacy; &amp;fcy;&amp;ocy;&amp;tcy;&amp;ocy;&amp;shcy;&amp;ocy;&amp;pcy;&amp;acy;, &amp;fcy;&amp;ocy;&amp;tcy;&amp;ocy;&amp;shcy;&amp;ocy;&amp;pcy;, photo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 descr="&amp;Kcy;&amp;ocy;&amp;ncy;&amp;scy;&amp;ucy;&amp;lcy;&amp;softcy;&amp;tcy;&amp;icy;&amp;rcy;&amp;ucy;&amp;iecy;&amp;tcy; &amp;Rcy;&amp;iecy;&amp;scy;&amp;ucy;&amp;rcy;&amp;scy;&amp;ncy;&amp;ycy;&amp;jcy; &amp;tscy;&amp;iecy;&amp;ncy;&amp;tcy;&amp;rcy; &amp;gcy;.&amp;ocy;. &amp;Ncy;&amp;ocy;&amp;vcy;&amp;ocy;&amp;kcy;&amp;ucy;&amp;jcy;&amp;bcy;&amp;ycy;&amp;shcy;&amp;iecy;&amp;vcy;&amp;scy;&amp;kcy; 2. &amp;Rcy;&amp;icy;&amp;scy;&amp;ucy;&amp;ncy;&amp;kcy;&amp;icy; &amp;pcy;&amp;ocy; &amp;rcy;&amp;acy;&amp;zcy;&amp;dcy;&amp;iecy;&amp;lcy;&amp;ucy; &quot;&amp;Vcy;&amp;iecy;&amp;scy;&amp;iocy;&amp;lcy;&amp;ycy;&amp;iecy; &amp;tcy;&amp;ocy;&amp;chcy;&amp;kcy;&amp;icy;&quot;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7" t="10773" r="13495" b="12615"/>
          <a:stretch/>
        </p:blipFill>
        <p:spPr bwMode="auto">
          <a:xfrm>
            <a:off x="3424498" y="1655350"/>
            <a:ext cx="2295004" cy="1939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&amp;iocy;&amp;lcy;&amp;kcy;&amp;acy;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1956069" cy="23110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&amp;Ncy;&amp;ocy;&amp;vcy;&amp;ocy;&amp;gcy;&amp;ocy;&amp;dcy;&amp;ncy;&amp;yacy;&amp;yacy; &amp;iecy;&amp;lcy;&amp;ocy;&amp;chcy;&amp;kcy;&amp;acy; &amp;vcy; &amp;tcy;&amp;iecy;&amp;khcy;&amp;ncy;&amp;icy;&amp;kcy;&amp;iecy; &amp;scy;&amp;kcy;&amp;rcy;&amp;acy;&amp;pcy;&amp;bcy;&amp;ucy;&amp;kcy;&amp;icy;&amp;ncy;&amp;gcy;. &amp;Mcy;&amp;acy;&amp;scy;&amp;tcy;&amp;iecy;&amp;rcy; &amp;kcy;&amp;lcy;&amp;acy;&amp;scy;&amp;scy; &amp;scy; &amp;pcy;&amp;ocy;&amp;shcy;&amp;acy;&amp;gcy;&amp;ocy;&amp;vcy;&amp;ycy;&amp;mcy; &amp;fcy;&amp;ocy;&amp;tcy;&amp;ocy;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1002353"/>
            <a:ext cx="2371725" cy="2446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&amp;IOcy;&amp;lcy;&amp;kcy;&amp;acy; &amp;scy;&amp;ocy; &amp;zcy;&amp;vcy;&amp;iocy;&amp;zcy;&amp;dcy;&amp;acy;&amp;mcy;&amp;icy; &amp;icy; &amp;shcy;&amp;acy;&amp;rcy;&amp;icy;&amp;kcy;&amp;acy;&amp;mcy;&amp;icy; &quot; &amp;Rcy;&amp;icy;&amp;scy;&amp;ocy;&amp;vcy;&amp;acy;&amp;ncy;&amp;icy;&amp;iecy; / Drawing - &amp;Fcy;&amp;ocy;&amp;tcy;&amp;ocy;&amp;shcy;&amp;ocy;&amp;pcy; &amp;Ucy;&amp;rcy;&amp;ocy;&amp;kcy;&amp;icy; &quot; eGraphic - &amp;Vcy;&amp;scy;&amp;iecy; &amp;dcy;&amp;lcy;&amp;yacy; &amp;dcy;&amp;icy;&amp;zcy;&amp;acy;&amp;jcy;&amp;ncy;&amp;acy;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5" t="14947" r="23778"/>
          <a:stretch/>
        </p:blipFill>
        <p:spPr bwMode="auto">
          <a:xfrm>
            <a:off x="1380638" y="3573016"/>
            <a:ext cx="2260249" cy="20973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57203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&amp;Vcy;&amp;scy;&amp;iocy; &amp;dcy;&amp;lcy;&amp;yacy; &amp;fcy;&amp;ocy;&amp;tcy;&amp;ocy;&amp;shcy;&amp;ocy;&amp;pcy;&amp;acy;, &amp;fcy;&amp;ocy;&amp;tcy;&amp;ocy;&amp;shcy;&amp;ocy;&amp;pcy;, photo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chemeClr val="bg2"/>
                </a:solidFill>
              </a:rPr>
              <a:t>Фізкультхвилинка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66018"/>
            <a:ext cx="727280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У </a:t>
            </a:r>
            <a:r>
              <a:rPr lang="ru-RU" b="1" dirty="0" err="1">
                <a:solidFill>
                  <a:srgbClr val="C00000"/>
                </a:solidFill>
              </a:rPr>
              <a:t>лісі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лісі</a:t>
            </a:r>
            <a:r>
              <a:rPr lang="ru-RU" b="1" dirty="0">
                <a:solidFill>
                  <a:srgbClr val="C00000"/>
                </a:solidFill>
              </a:rPr>
              <a:t> темному,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Де ходить </a:t>
            </a:r>
            <a:r>
              <a:rPr lang="ru-RU" b="1" dirty="0" err="1">
                <a:solidFill>
                  <a:srgbClr val="C00000"/>
                </a:solidFill>
              </a:rPr>
              <a:t>хитрий</a:t>
            </a:r>
            <a:r>
              <a:rPr lang="ru-RU" b="1" dirty="0">
                <a:solidFill>
                  <a:srgbClr val="C00000"/>
                </a:solidFill>
              </a:rPr>
              <a:t> лис,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Росла </a:t>
            </a:r>
            <a:r>
              <a:rPr lang="ru-RU" b="1" dirty="0" err="1">
                <a:solidFill>
                  <a:srgbClr val="C00000"/>
                </a:solidFill>
              </a:rPr>
              <a:t>собі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ялинонька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І зайчик з нею </a:t>
            </a:r>
            <a:r>
              <a:rPr lang="ru-RU" b="1" dirty="0" err="1">
                <a:solidFill>
                  <a:srgbClr val="C00000"/>
                </a:solidFill>
              </a:rPr>
              <a:t>ріс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Ой, </a:t>
            </a:r>
            <a:r>
              <a:rPr lang="ru-RU" b="1" dirty="0" err="1">
                <a:solidFill>
                  <a:srgbClr val="C00000"/>
                </a:solidFill>
              </a:rPr>
              <a:t>снігу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снігу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білого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Насипала</a:t>
            </a:r>
            <a:r>
              <a:rPr lang="ru-RU" b="1" dirty="0">
                <a:solidFill>
                  <a:srgbClr val="C00000"/>
                </a:solidFill>
              </a:rPr>
              <a:t> зима!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Прийшов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сховатись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заїнько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Ялиноньки</a:t>
            </a:r>
            <a:r>
              <a:rPr lang="ru-RU" b="1" dirty="0">
                <a:solidFill>
                  <a:srgbClr val="C00000"/>
                </a:solidFill>
              </a:rPr>
              <a:t> нема.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25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&amp;Vcy;&amp;scy;&amp;iocy; &amp;dcy;&amp;lcy;&amp;yacy; &amp;fcy;&amp;ocy;&amp;tcy;&amp;ocy;&amp;shcy;&amp;ocy;&amp;pcy;&amp;acy;, &amp;fcy;&amp;ocy;&amp;tcy;&amp;ocy;&amp;shcy;&amp;ocy;&amp;pcy;, photo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35596" y="1052736"/>
            <a:ext cx="72728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solidFill>
                <a:srgbClr val="C00000"/>
              </a:solidFill>
            </a:endParaRPr>
          </a:p>
          <a:p>
            <a:r>
              <a:rPr lang="ru-RU" sz="3200" b="1" dirty="0" err="1" smtClean="0">
                <a:solidFill>
                  <a:srgbClr val="C00000"/>
                </a:solidFill>
              </a:rPr>
              <a:t>Ішов</a:t>
            </a: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тим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лісом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Дід</a:t>
            </a:r>
            <a:r>
              <a:rPr lang="ru-RU" sz="3200" b="1" dirty="0">
                <a:solidFill>
                  <a:srgbClr val="C00000"/>
                </a:solidFill>
              </a:rPr>
              <a:t> Мороз,</a:t>
            </a:r>
          </a:p>
          <a:p>
            <a:r>
              <a:rPr lang="ru-RU" sz="3200" b="1" dirty="0" err="1">
                <a:solidFill>
                  <a:srgbClr val="C00000"/>
                </a:solidFill>
              </a:rPr>
              <a:t>Червоний</a:t>
            </a:r>
            <a:r>
              <a:rPr lang="ru-RU" sz="3200" b="1" dirty="0">
                <a:solidFill>
                  <a:srgbClr val="C00000"/>
                </a:solidFill>
              </a:rPr>
              <a:t> в </a:t>
            </a:r>
            <a:r>
              <a:rPr lang="ru-RU" sz="3200" b="1" dirty="0" err="1">
                <a:solidFill>
                  <a:srgbClr val="C00000"/>
                </a:solidFill>
              </a:rPr>
              <a:t>нього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ніс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  <a:p>
            <a:r>
              <a:rPr lang="ru-RU" sz="3200" b="1" dirty="0" err="1">
                <a:solidFill>
                  <a:srgbClr val="C00000"/>
                </a:solidFill>
              </a:rPr>
              <a:t>Він</a:t>
            </a:r>
            <a:r>
              <a:rPr lang="ru-RU" sz="3200" b="1" dirty="0">
                <a:solidFill>
                  <a:srgbClr val="C00000"/>
                </a:solidFill>
              </a:rPr>
              <a:t> зайчика-</a:t>
            </a:r>
            <a:r>
              <a:rPr lang="ru-RU" sz="3200" b="1" dirty="0" err="1">
                <a:solidFill>
                  <a:srgbClr val="C00000"/>
                </a:solidFill>
              </a:rPr>
              <a:t>стрибайчика</a:t>
            </a:r>
            <a:endParaRPr lang="ru-RU" sz="3200" b="1" dirty="0">
              <a:solidFill>
                <a:srgbClr val="C00000"/>
              </a:solidFill>
            </a:endParaRPr>
          </a:p>
          <a:p>
            <a:r>
              <a:rPr lang="ru-RU" sz="3200" b="1" dirty="0">
                <a:solidFill>
                  <a:srgbClr val="C00000"/>
                </a:solidFill>
              </a:rPr>
              <a:t>У </a:t>
            </a:r>
            <a:r>
              <a:rPr lang="ru-RU" sz="3200" b="1" dirty="0" err="1">
                <a:solidFill>
                  <a:srgbClr val="C00000"/>
                </a:solidFill>
              </a:rPr>
              <a:t>торбі</a:t>
            </a:r>
            <a:r>
              <a:rPr lang="ru-RU" sz="3200" b="1" dirty="0">
                <a:solidFill>
                  <a:srgbClr val="C00000"/>
                </a:solidFill>
              </a:rPr>
              <a:t> нам </a:t>
            </a:r>
            <a:r>
              <a:rPr lang="ru-RU" sz="3200" b="1" dirty="0" err="1">
                <a:solidFill>
                  <a:srgbClr val="C00000"/>
                </a:solidFill>
              </a:rPr>
              <a:t>приніс</a:t>
            </a:r>
            <a:r>
              <a:rPr lang="ru-RU" sz="3200" b="1" dirty="0">
                <a:solidFill>
                  <a:srgbClr val="C00000"/>
                </a:solidFill>
              </a:rPr>
              <a:t>.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Маленький </a:t>
            </a:r>
            <a:r>
              <a:rPr lang="ru-RU" sz="3200" b="1" dirty="0" err="1">
                <a:solidFill>
                  <a:srgbClr val="C00000"/>
                </a:solidFill>
              </a:rPr>
              <a:t>сірий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solidFill>
                  <a:srgbClr val="C00000"/>
                </a:solidFill>
              </a:rPr>
              <a:t>заєнько</a:t>
            </a:r>
            <a:r>
              <a:rPr lang="ru-RU" sz="3200" b="1" dirty="0">
                <a:solidFill>
                  <a:srgbClr val="C00000"/>
                </a:solidFill>
              </a:rPr>
              <a:t>,</a:t>
            </a:r>
          </a:p>
          <a:p>
            <a:r>
              <a:rPr lang="ru-RU" sz="3200" b="1" dirty="0" err="1">
                <a:solidFill>
                  <a:srgbClr val="C00000"/>
                </a:solidFill>
              </a:rPr>
              <a:t>Іди</a:t>
            </a:r>
            <a:r>
              <a:rPr lang="ru-RU" sz="3200" b="1" dirty="0">
                <a:solidFill>
                  <a:srgbClr val="C00000"/>
                </a:solidFill>
              </a:rPr>
              <a:t>, </a:t>
            </a:r>
            <a:r>
              <a:rPr lang="ru-RU" sz="3200" b="1" dirty="0" err="1">
                <a:solidFill>
                  <a:srgbClr val="C00000"/>
                </a:solidFill>
              </a:rPr>
              <a:t>іди</a:t>
            </a:r>
            <a:r>
              <a:rPr lang="ru-RU" sz="3200" b="1" dirty="0">
                <a:solidFill>
                  <a:srgbClr val="C00000"/>
                </a:solidFill>
              </a:rPr>
              <a:t> до нас!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Дивись – твоя </a:t>
            </a:r>
            <a:r>
              <a:rPr lang="ru-RU" sz="3200" b="1" dirty="0" err="1">
                <a:solidFill>
                  <a:srgbClr val="C00000"/>
                </a:solidFill>
              </a:rPr>
              <a:t>ялинонька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</a:p>
          <a:p>
            <a:r>
              <a:rPr lang="ru-RU" sz="3200" b="1" dirty="0" err="1">
                <a:solidFill>
                  <a:srgbClr val="C00000"/>
                </a:solidFill>
              </a:rPr>
              <a:t>Горить</a:t>
            </a:r>
            <a:r>
              <a:rPr lang="ru-RU" sz="3200" b="1" dirty="0">
                <a:solidFill>
                  <a:srgbClr val="C00000"/>
                </a:solidFill>
              </a:rPr>
              <a:t> на весь палац!</a:t>
            </a:r>
          </a:p>
          <a:p>
            <a:r>
              <a:rPr lang="ru-RU" sz="3600" b="1" dirty="0"/>
              <a:t> </a:t>
            </a:r>
            <a:endParaRPr lang="ru-RU" sz="3600" dirty="0"/>
          </a:p>
        </p:txBody>
      </p:sp>
      <p:pic>
        <p:nvPicPr>
          <p:cNvPr id="6" name="Рисунок 5" descr="&amp;Fcy;&amp;acy;&amp;ncy;&amp;tcy;&amp;acy;&amp;scy;&amp;tcy;&amp;icy;&amp;chcy;&amp;iecy;&amp;scy;&amp;kcy;&amp;ocy;&amp;iecy; &amp;ncy;&amp;ocy;&amp;vcy;&amp;ocy;&amp;gcy;&amp;ocy;&amp;dcy;&amp;ncy;&amp;iecy;&amp;iecy; &amp;pcy;&amp;ucy;&amp;tcy;&amp;iecy;&amp;shcy;&amp;iecy;&amp;scy;&amp;tcy;&amp;vcy;&amp;icy;&amp;iecy; &amp;Acy;&amp;fcy;&amp;icy;&amp;shcy;&amp;acy; &amp;Vcy;&amp;ocy;&amp;rcy;&amp;ocy;&amp;ncy;&amp;iecy;&amp;zhcy;&amp;acy; &amp;Gcy;&amp;ocy;&amp;rcy;&amp;ocy;&amp;dcy;&amp;scy;&amp;kcy;&amp;ocy;&amp;jcy; &amp;pcy;&amp;ocy;&amp;rcy;&amp;tcy;&amp;acy;&amp;lcy; &amp;Vcy;&amp;ocy;&amp;rcy;&amp;ocy;&amp;ncy;&amp;iecy;&amp;zhcy;&amp;acy;: &amp;ncy;&amp;ocy;&amp;vcy;&amp;ocy;&amp;scy;&amp;tcy;&amp;icy;, &amp;pcy;&amp;ocy;&amp;gcy;&amp;ocy;&amp;dcy;&amp;acy;, &amp;acy;&amp;fcy;&amp;icy;&amp;shcy;&amp;acy;, &amp;rcy;&amp;acy;&amp;bcy;&amp;ocy;&amp;tcy;&amp;acy;, &amp;ocy;&amp;bcy;&amp;hardcy;&amp;yacy;&amp;vcy;&amp;lcy;&amp;iecy;&amp;ncy;&amp;icy;&amp;yacy;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10" t="-191" r="13359" b="191"/>
          <a:stretch/>
        </p:blipFill>
        <p:spPr bwMode="auto">
          <a:xfrm>
            <a:off x="5868144" y="1196752"/>
            <a:ext cx="2197100" cy="2661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5165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&amp;Vcy;&amp;scy;&amp;iocy; &amp;dcy;&amp;lcy;&amp;yacy; &amp;fcy;&amp;ocy;&amp;tcy;&amp;ocy;&amp;shcy;&amp;ocy;&amp;pcy;&amp;acy;, &amp;fcy;&amp;ocy;&amp;tcy;&amp;ocy;&amp;shcy;&amp;ocy;&amp;pcy;, photo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/>
                </a:solidFill>
              </a:rPr>
              <a:t>Правила користування ножицями</a:t>
            </a:r>
            <a:endParaRPr lang="ru-RU" b="1" dirty="0">
              <a:solidFill>
                <a:schemeClr val="bg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66018"/>
            <a:ext cx="820891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C00000"/>
                </a:solidFill>
              </a:rPr>
              <a:t>1. </a:t>
            </a:r>
            <a:r>
              <a:rPr lang="ru-RU" b="1" dirty="0">
                <a:solidFill>
                  <a:srgbClr val="C00000"/>
                </a:solidFill>
              </a:rPr>
              <a:t>На </a:t>
            </a:r>
            <a:r>
              <a:rPr lang="ru-RU" b="1" dirty="0" err="1">
                <a:solidFill>
                  <a:srgbClr val="C00000"/>
                </a:solidFill>
              </a:rPr>
              <a:t>робочому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місці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поклади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ножиці</a:t>
            </a:r>
            <a:r>
              <a:rPr lang="ru-RU" b="1" dirty="0">
                <a:solidFill>
                  <a:srgbClr val="C00000"/>
                </a:solidFill>
              </a:rPr>
              <a:t> так, </a:t>
            </a:r>
            <a:r>
              <a:rPr lang="ru-RU" b="1" dirty="0" err="1">
                <a:solidFill>
                  <a:srgbClr val="C00000"/>
                </a:solidFill>
              </a:rPr>
              <a:t>щоб</a:t>
            </a:r>
            <a:r>
              <a:rPr lang="ru-RU" b="1" dirty="0">
                <a:solidFill>
                  <a:srgbClr val="C00000"/>
                </a:solidFill>
              </a:rPr>
              <a:t> вони не </a:t>
            </a:r>
            <a:r>
              <a:rPr lang="ru-RU" b="1" dirty="0" err="1">
                <a:solidFill>
                  <a:srgbClr val="C00000"/>
                </a:solidFill>
              </a:rPr>
              <a:t>виходили</a:t>
            </a:r>
            <a:r>
              <a:rPr lang="ru-RU" b="1" dirty="0">
                <a:solidFill>
                  <a:srgbClr val="C00000"/>
                </a:solidFill>
              </a:rPr>
              <a:t> за край </a:t>
            </a:r>
            <a:r>
              <a:rPr lang="ru-RU" b="1" dirty="0" err="1">
                <a:solidFill>
                  <a:srgbClr val="C00000"/>
                </a:solidFill>
              </a:rPr>
              <a:t>парти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uk-UA" b="1" dirty="0">
                <a:solidFill>
                  <a:srgbClr val="C00000"/>
                </a:solidFill>
              </a:rPr>
              <a:t>2. </a:t>
            </a:r>
            <a:r>
              <a:rPr lang="ru-RU" b="1" dirty="0">
                <a:solidFill>
                  <a:srgbClr val="C00000"/>
                </a:solidFill>
              </a:rPr>
              <a:t>Не </a:t>
            </a:r>
            <a:r>
              <a:rPr lang="ru-RU" b="1" dirty="0" err="1">
                <a:solidFill>
                  <a:srgbClr val="C00000"/>
                </a:solidFill>
              </a:rPr>
              <a:t>тримай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ножиці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вістрями</a:t>
            </a:r>
            <a:r>
              <a:rPr lang="ru-RU" b="1" dirty="0">
                <a:solidFill>
                  <a:srgbClr val="C00000"/>
                </a:solidFill>
              </a:rPr>
              <a:t> догори.</a:t>
            </a:r>
          </a:p>
          <a:p>
            <a:pPr marL="0" indent="0">
              <a:buNone/>
            </a:pPr>
            <a:r>
              <a:rPr lang="uk-UA" b="1" dirty="0">
                <a:solidFill>
                  <a:srgbClr val="C00000"/>
                </a:solidFill>
              </a:rPr>
              <a:t>3. </a:t>
            </a:r>
            <a:r>
              <a:rPr lang="ru-RU" b="1" dirty="0">
                <a:solidFill>
                  <a:srgbClr val="C00000"/>
                </a:solidFill>
              </a:rPr>
              <a:t>Не </a:t>
            </a:r>
            <a:r>
              <a:rPr lang="ru-RU" b="1" dirty="0" err="1">
                <a:solidFill>
                  <a:srgbClr val="C00000"/>
                </a:solidFill>
              </a:rPr>
              <a:t>ріж</a:t>
            </a:r>
            <a:r>
              <a:rPr lang="ru-RU" b="1" dirty="0">
                <a:solidFill>
                  <a:srgbClr val="C00000"/>
                </a:solidFill>
              </a:rPr>
              <a:t> на ходу. </a:t>
            </a:r>
            <a:r>
              <a:rPr lang="ru-RU" b="1" dirty="0" err="1">
                <a:solidFill>
                  <a:srgbClr val="C00000"/>
                </a:solidFill>
              </a:rPr>
              <a:t>Під</a:t>
            </a:r>
            <a:r>
              <a:rPr lang="ru-RU" b="1" dirty="0">
                <a:solidFill>
                  <a:srgbClr val="C00000"/>
                </a:solidFill>
              </a:rPr>
              <a:t> час </a:t>
            </a:r>
            <a:r>
              <a:rPr lang="ru-RU" b="1" dirty="0" err="1">
                <a:solidFill>
                  <a:srgbClr val="C00000"/>
                </a:solidFill>
              </a:rPr>
              <a:t>різання</a:t>
            </a:r>
            <a:r>
              <a:rPr lang="ru-RU" b="1" dirty="0">
                <a:solidFill>
                  <a:srgbClr val="C00000"/>
                </a:solidFill>
              </a:rPr>
              <a:t> не вставай з </a:t>
            </a:r>
            <a:r>
              <a:rPr lang="ru-RU" b="1" dirty="0" err="1">
                <a:solidFill>
                  <a:srgbClr val="C00000"/>
                </a:solidFill>
              </a:rPr>
              <a:t>місця</a:t>
            </a:r>
            <a:r>
              <a:rPr lang="ru-RU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uk-UA" b="1" dirty="0">
                <a:solidFill>
                  <a:srgbClr val="C00000"/>
                </a:solidFill>
              </a:rPr>
              <a:t>4. </a:t>
            </a:r>
            <a:r>
              <a:rPr lang="ru-RU" b="1" dirty="0">
                <a:solidFill>
                  <a:srgbClr val="C00000"/>
                </a:solidFill>
              </a:rPr>
              <a:t>Передавай </a:t>
            </a:r>
            <a:r>
              <a:rPr lang="ru-RU" b="1" dirty="0" err="1">
                <a:solidFill>
                  <a:srgbClr val="C00000"/>
                </a:solidFill>
              </a:rPr>
              <a:t>ножиці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закритими</a:t>
            </a:r>
            <a:r>
              <a:rPr lang="ru-RU" b="1" dirty="0">
                <a:solidFill>
                  <a:srgbClr val="C00000"/>
                </a:solidFill>
              </a:rPr>
              <a:t> і </a:t>
            </a:r>
            <a:r>
              <a:rPr lang="ru-RU" b="1" dirty="0" err="1">
                <a:solidFill>
                  <a:srgbClr val="C00000"/>
                </a:solidFill>
              </a:rPr>
              <a:t>кільцями</a:t>
            </a:r>
            <a:r>
              <a:rPr lang="ru-RU" b="1" dirty="0">
                <a:solidFill>
                  <a:srgbClr val="C00000"/>
                </a:solidFill>
              </a:rPr>
              <a:t> вперед.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C00000"/>
                </a:solidFill>
              </a:rPr>
              <a:t>5. </a:t>
            </a:r>
            <a:r>
              <a:rPr lang="ru-RU" b="1" dirty="0" err="1">
                <a:solidFill>
                  <a:srgbClr val="C00000"/>
                </a:solidFill>
              </a:rPr>
              <a:t>Під</a:t>
            </a:r>
            <a:r>
              <a:rPr lang="ru-RU" b="1" dirty="0">
                <a:solidFill>
                  <a:srgbClr val="C00000"/>
                </a:solidFill>
              </a:rPr>
              <a:t> час </a:t>
            </a:r>
            <a:r>
              <a:rPr lang="ru-RU" b="1" dirty="0" err="1">
                <a:solidFill>
                  <a:srgbClr val="C00000"/>
                </a:solidFill>
              </a:rPr>
              <a:t>роботи</a:t>
            </a:r>
            <a:r>
              <a:rPr lang="ru-RU" b="1" dirty="0">
                <a:solidFill>
                  <a:srgbClr val="C00000"/>
                </a:solidFill>
              </a:rPr>
              <a:t> з </a:t>
            </a:r>
            <a:r>
              <a:rPr lang="ru-RU" b="1" dirty="0" err="1">
                <a:solidFill>
                  <a:srgbClr val="C00000"/>
                </a:solidFill>
              </a:rPr>
              <a:t>ножицями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притримуй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матеріал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лівою</a:t>
            </a:r>
            <a:r>
              <a:rPr lang="ru-RU" b="1" dirty="0">
                <a:solidFill>
                  <a:srgbClr val="C00000"/>
                </a:solidFill>
              </a:rPr>
              <a:t> рукою </a:t>
            </a:r>
            <a:r>
              <a:rPr lang="ru-RU" b="1" dirty="0" smtClean="0">
                <a:solidFill>
                  <a:srgbClr val="C00000"/>
                </a:solidFill>
              </a:rPr>
              <a:t>так.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3947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531</Words>
  <Application>Microsoft Office PowerPoint</Application>
  <PresentationFormat>Экран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Урок трудового навчання</vt:lpstr>
      <vt:lpstr>Привітання</vt:lpstr>
      <vt:lpstr>Гра «Хто що робить?»</vt:lpstr>
      <vt:lpstr>Загадка</vt:lpstr>
      <vt:lpstr>Презентация PowerPoint</vt:lpstr>
      <vt:lpstr>Презентация PowerPoint</vt:lpstr>
      <vt:lpstr>Фізкультхвилинка</vt:lpstr>
      <vt:lpstr>Презентация PowerPoint</vt:lpstr>
      <vt:lpstr>Правила користування ножицями</vt:lpstr>
      <vt:lpstr> Правила користування клеєм </vt:lpstr>
      <vt:lpstr>Порядок виконання роботи </vt:lpstr>
      <vt:lpstr>Презентация PowerPoint</vt:lpstr>
      <vt:lpstr> Кросворд  «Елементи графічної грамоти»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трудового навчання</dc:title>
  <dc:creator>Таня</dc:creator>
  <cp:lastModifiedBy>Таня</cp:lastModifiedBy>
  <cp:revision>9</cp:revision>
  <dcterms:created xsi:type="dcterms:W3CDTF">2015-02-04T05:21:31Z</dcterms:created>
  <dcterms:modified xsi:type="dcterms:W3CDTF">2015-02-10T02:59:20Z</dcterms:modified>
</cp:coreProperties>
</file>