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5" r:id="rId18"/>
    <p:sldId id="273" r:id="rId19"/>
    <p:sldId id="274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90" r:id="rId31"/>
    <p:sldId id="291" r:id="rId32"/>
    <p:sldId id="292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AE409-B0BE-4762-B1DB-5D2FB349786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F3F5C-BEB9-449F-A7BA-79FB6AC42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4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F3F5C-BEB9-449F-A7BA-79FB6AC42678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07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https://encrypted-tbn3.gstatic.com/images?q=tbn:ANd9GcRO3gUwhQFnT4fpnlzY-fp9GoaQoNs7rP--efsXjBD5BUO1B7DxRw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&amp;Vcy;&amp;icy;&amp;kcy;&amp;tcy;&amp;ocy;&amp;rcy;&amp;icy;&amp;ncy;&amp;acy; &quot;&amp;Zcy;&amp;acy;&amp;ncy;&amp;icy;&amp;mcy;&amp;acy;&amp;tcy;&amp;iecy;&amp;lcy;&amp;softcy;&amp;ncy;&amp;acy;&amp;yacy; &amp;gcy;&amp;rcy;&amp;acy;&amp;mcy;&amp;mcy;&amp;acy;&amp;tcy;&amp;icy;&amp;kcy;&amp;acy;&quot;. &amp;Kcy;&amp;vcy;&amp;ncy; &quot;&amp;Pcy;&amp;ucy;&amp;tcy;&amp;iecy;&amp;shcy;&amp;iecy;&amp;scy;&amp;tcy;&amp;vcy;&amp;icy;&amp;iecy; &amp;pcy;&amp;ocy; &amp;scy;&amp;tcy;&amp;rcy;&amp;acy;&amp;ncy;&amp;iecy; &amp;rcy;&amp;ucy;&amp;scy;&amp;scy;&amp;kcy;&amp;ocy;&amp;gcy;&amp;ocy; &amp;yacy;&amp;zcy;&amp;ycy;&amp;kcy;&amp;acy;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5751" y="496789"/>
            <a:ext cx="806489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Уроки розвитку зв’язного мовлення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uk-UA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4 клас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4709120"/>
            <a:ext cx="45865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/>
              <a:t>Вчитель Бережанської ЗОШ </a:t>
            </a:r>
          </a:p>
          <a:p>
            <a:r>
              <a:rPr lang="uk-UA" sz="2800" b="1" dirty="0" smtClean="0"/>
              <a:t>Савчук </a:t>
            </a:r>
            <a:r>
              <a:rPr lang="uk-UA" sz="2800" b="1" dirty="0"/>
              <a:t>Тетяна Леонідівна </a:t>
            </a:r>
            <a:endParaRPr lang="ru-RU" sz="2800" b="1" dirty="0"/>
          </a:p>
        </p:txBody>
      </p:sp>
      <p:pic>
        <p:nvPicPr>
          <p:cNvPr id="13314" name="Picture 2" descr="&amp;Ocy;&amp;tcy;&amp;dcy;&amp;iecy;&amp;lcy; &amp;ocy;&amp;tcy;&amp;rcy;&amp;acy;&amp;scy;&amp;lcy;&amp;iecy;&amp;vcy;&amp;ocy;&amp;jcy; &amp;icy;&amp;ncy;&amp;fcy;&amp;ocy;&amp;rcy;&amp;mcy;&amp;acy;&amp;tscy;&amp;icy;&amp;icy;. &amp;Kcy;&amp;rcy;&amp;acy;&amp;scy;&amp;ncy;&amp;ocy;&amp;yacy;&amp;rcy;&amp;scy;&amp;k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3636599" cy="278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915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amp;SHcy;&amp;acy;&amp;bcy;&amp;lcy;&amp;ocy;&amp;ncy; PowerPoint &amp;pcy;&amp;rcy;&amp;iecy;&amp;zcy;&amp;iecy;&amp;ncy;&amp;tcy;&amp;acy;&amp;tscy;&amp;icy;&amp;icy; &quot;&amp;Tcy;&amp;ocy;&amp;ncy;&amp;kcy;&amp;acy;&amp;yacy; &amp;scy;&amp;iecy;&amp;tcy;&amp;kcy;&amp;acy;&quot; &amp;Icy;&amp;ncy;&amp;tcy;&amp;iecy;&amp;rcy;&amp;ncy;&amp;iecy;&amp;tcy;-&amp;mcy;&amp;acy;&amp;gcy;&amp;acy;&amp;zcy;&amp;icy;&amp;ncy; &amp;gcy;&amp;ocy;&amp;tcy;&amp;ocy;&amp;vcy;&amp;ycy;&amp;khcy; PowerPoint &amp;pcy;&amp;rcy;&amp;iecy;&amp;zcy;&amp;iecy;&amp;ncy;&amp;tcy;&amp;acy;&amp;tscy;&amp;icy;&amp;jcy; &amp;Scy;&amp;kcy;&amp;acy;&amp;chcy;&amp;acy;&amp;tcy;&amp;softcy; &amp;pcy;&amp;rcy;&amp;iecy;&amp;zcy;&amp;iecy;&amp;ncy;&amp;tcy;&amp;acy;&amp;tscy;&amp;icy;&amp;icy; PowerPoint &amp;icy; 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93" y="0"/>
            <a:ext cx="9143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Хвилинка – </a:t>
            </a:r>
            <a:r>
              <a:rPr lang="uk-UA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цікавинка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uk-UA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знаєте ви, що…»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582341"/>
            <a:ext cx="87129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Сніжинки можуть мати різні візерунки та розміри. Є в природі сніжинки – крихітки. Їх ледь помітно неозброєним оком. І що цікаво: чим нижча температура, тим менша сніжинка і тим швидше падає на землю, тим більш круглою стає її форма. Інколи вони групуються по 10 і більше,утворюючи так звані «їжачки». Трапляються сніжинки – велетні, розміром з долоню…  Найчастіше вони бувають у формі різних зірочок, пелюсток дивовижної квітки, орнаменту, стрілочок. Але є одне правило: сніжинки завжди шестигранні.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124" name="Picture 4" descr="f_112678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90" y="20349"/>
            <a:ext cx="3266093" cy="163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373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&amp;SHcy;&amp;acy;&amp;bcy;&amp;lcy;&amp;ocy;&amp;ncy; PowerPoint &amp;pcy;&amp;rcy;&amp;iecy;&amp;zcy;&amp;iecy;&amp;ncy;&amp;tcy;&amp;acy;&amp;tscy;&amp;icy;&amp;icy; &quot;&amp;Tcy;&amp;ocy;&amp;ncy;&amp;kcy;&amp;acy;&amp;yacy; &amp;scy;&amp;iecy;&amp;tcy;&amp;kcy;&amp;acy;&quot; &amp;Icy;&amp;ncy;&amp;tcy;&amp;iecy;&amp;rcy;&amp;ncy;&amp;iecy;&amp;tcy;-&amp;mcy;&amp;acy;&amp;gcy;&amp;acy;&amp;zcy;&amp;icy;&amp;ncy; &amp;gcy;&amp;ocy;&amp;tcy;&amp;ocy;&amp;vcy;&amp;ycy;&amp;khcy; PowerPoint &amp;pcy;&amp;rcy;&amp;iecy;&amp;zcy;&amp;iecy;&amp;ncy;&amp;tcy;&amp;acy;&amp;tscy;&amp;icy;&amp;jcy; &amp;Scy;&amp;kcy;&amp;acy;&amp;chcy;&amp;acy;&amp;tcy;&amp;softcy; &amp;pcy;&amp;rcy;&amp;iecy;&amp;zcy;&amp;iecy;&amp;ncy;&amp;tcy;&amp;acy;&amp;tscy;&amp;icy;&amp;icy; PowerPoint &amp;icy; 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27" y="-31264"/>
            <a:ext cx="9177881" cy="688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332656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/>
              <a:t>«Павутинки</a:t>
            </a:r>
            <a:r>
              <a:rPr lang="uk-UA" sz="4000" b="1" dirty="0"/>
              <a:t>»</a:t>
            </a:r>
            <a:endParaRPr lang="ru-RU" sz="4000" b="1" dirty="0"/>
          </a:p>
        </p:txBody>
      </p:sp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3059832" y="2564903"/>
            <a:ext cx="2088232" cy="1105403"/>
          </a:xfrm>
          <a:prstGeom prst="ellipse">
            <a:avLst/>
          </a:prstGeom>
          <a:solidFill>
            <a:srgbClr val="CCFFFF"/>
          </a:solidFill>
          <a:ln w="38100">
            <a:solidFill>
              <a:srgbClr val="33CCC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altLang="ru-RU" b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uk-UA" altLang="ru-RU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СНІЖИНКА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 flipV="1">
            <a:off x="4860031" y="2286546"/>
            <a:ext cx="483001" cy="422374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2632587" y="3486150"/>
            <a:ext cx="685800" cy="584266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5148064" y="3117605"/>
            <a:ext cx="6858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 flipV="1">
            <a:off x="4846140" y="3533570"/>
            <a:ext cx="496892" cy="759526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4195916" y="2008188"/>
            <a:ext cx="0" cy="556716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2072357" y="3117605"/>
            <a:ext cx="90313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2843808" y="2286547"/>
            <a:ext cx="597329" cy="422372"/>
          </a:xfrm>
          <a:prstGeom prst="line">
            <a:avLst/>
          </a:prstGeom>
          <a:noFill/>
          <a:ln w="127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4103948" y="3670307"/>
            <a:ext cx="10852" cy="76884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98725" y="-772705"/>
            <a:ext cx="582722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2714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2714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2714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2714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2714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2714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2714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2714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2714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2714625" algn="l"/>
              </a:tabLst>
            </a:pPr>
            <a:r>
              <a:rPr kumimoji="0" lang="uk-UA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2714625" algn="l"/>
              </a:tabLst>
            </a:pPr>
            <a:r>
              <a:rPr kumimoji="0" lang="uk-UA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2714625" algn="l"/>
              </a:tabLst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51520" y="2628470"/>
            <a:ext cx="182859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971550" algn="l"/>
                <a:tab pos="2343150" algn="l"/>
                <a:tab pos="325755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971550" algn="l"/>
                <a:tab pos="2343150" algn="l"/>
                <a:tab pos="325755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971550" algn="l"/>
                <a:tab pos="2343150" algn="l"/>
                <a:tab pos="325755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971550" algn="l"/>
                <a:tab pos="2343150" algn="l"/>
                <a:tab pos="325755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971550" algn="l"/>
                <a:tab pos="2343150" algn="l"/>
                <a:tab pos="325755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71550" algn="l"/>
                <a:tab pos="2343150" algn="l"/>
                <a:tab pos="325755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71550" algn="l"/>
                <a:tab pos="2343150" algn="l"/>
                <a:tab pos="325755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71550" algn="l"/>
                <a:tab pos="2343150" algn="l"/>
                <a:tab pos="325755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71550" algn="l"/>
                <a:tab pos="2343150" algn="l"/>
                <a:tab pos="325755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1550" algn="l"/>
                <a:tab pos="2343150" algn="l"/>
                <a:tab pos="3257550" algn="ctr"/>
              </a:tabLst>
            </a:pPr>
            <a:r>
              <a:rPr kumimoji="0" lang="uk-UA" alt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красива </a:t>
            </a:r>
            <a:r>
              <a:rPr kumimoji="0" lang="uk-UA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1550" algn="l"/>
                <a:tab pos="2343150" algn="l"/>
                <a:tab pos="3257550" algn="ctr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flipH="1">
            <a:off x="6119170" y="2726274"/>
            <a:ext cx="1440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легка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18198" y="2008188"/>
            <a:ext cx="2222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діамантова  </a:t>
            </a:r>
            <a:r>
              <a:rPr lang="uk-UA" b="1" dirty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60679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318387" y="4439458"/>
            <a:ext cx="2024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срібляста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08218" y="4293096"/>
            <a:ext cx="1927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білесенька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98725" y="1640216"/>
            <a:ext cx="1619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прозора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27584" y="4116481"/>
            <a:ext cx="1900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тендітна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714484" y="1532494"/>
            <a:ext cx="1628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красива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24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&amp;SHcy;&amp;acy;&amp;bcy;&amp;lcy;&amp;ocy;&amp;ncy; PowerPoint &amp;pcy;&amp;rcy;&amp;iecy;&amp;zcy;&amp;iecy;&amp;ncy;&amp;tcy;&amp;acy;&amp;tscy;&amp;icy;&amp;icy; &quot;&amp;Tcy;&amp;ocy;&amp;ncy;&amp;kcy;&amp;acy;&amp;yacy; &amp;scy;&amp;iecy;&amp;tcy;&amp;kcy;&amp;acy;&quot; &amp;Icy;&amp;ncy;&amp;tcy;&amp;iecy;&amp;rcy;&amp;ncy;&amp;iecy;&amp;tcy;-&amp;mcy;&amp;acy;&amp;gcy;&amp;acy;&amp;zcy;&amp;icy;&amp;ncy; &amp;gcy;&amp;ocy;&amp;tcy;&amp;ocy;&amp;vcy;&amp;ycy;&amp;khcy; PowerPoint &amp;pcy;&amp;rcy;&amp;iecy;&amp;zcy;&amp;iecy;&amp;ncy;&amp;tcy;&amp;acy;&amp;tscy;&amp;icy;&amp;jcy; &amp;Scy;&amp;kcy;&amp;acy;&amp;chcy;&amp;acy;&amp;tcy;&amp;softcy; &amp;pcy;&amp;rcy;&amp;iecy;&amp;zcy;&amp;iecy;&amp;ncy;&amp;tcy;&amp;acy;&amp;tscy;&amp;icy;&amp;icy; PowerPoint &amp;icy; p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12" y="1629"/>
            <a:ext cx="92520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298265" y="1340768"/>
            <a:ext cx="5505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Височінь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діамантова, тендітна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91680" y="404664"/>
            <a:ext cx="63603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Словникова робота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2045634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неба летіла на землю сніжинка, вона була легка, ніжна,   прозора, мов пушинка. І красива, мов зірка.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8767" y="3430629"/>
            <a:ext cx="820402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І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полі, і в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ліску 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закружляли у танку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ці білесенькі сніжинки,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мов дівчатка-балеринки.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студеній високості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Народилися сніжинки.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летять на землю в гості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Діамантові пушинки.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103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" name="Рисунок 15" descr="&amp;SHcy;&amp;acy;&amp;bcy;&amp;lcy;&amp;ocy;&amp;ncy; PowerPoint &amp;pcy;&amp;rcy;&amp;iecy;&amp;zcy;&amp;iecy;&amp;ncy;&amp;tcy;&amp;acy;&amp;tscy;&amp;icy;&amp;icy; &quot;&amp;Tcy;&amp;ocy;&amp;ncy;&amp;kcy;&amp;acy;&amp;yacy; &amp;scy;&amp;iecy;&amp;tcy;&amp;kcy;&amp;acy;&quot; &amp;Icy;&amp;ncy;&amp;tcy;&amp;iecy;&amp;rcy;&amp;ncy;&amp;iecy;&amp;tcy;-&amp;mcy;&amp;acy;&amp;gcy;&amp;acy;&amp;zcy;&amp;icy;&amp;ncy; &amp;gcy;&amp;ocy;&amp;tcy;&amp;ocy;&amp;vcy;&amp;ycy;&amp;khcy; PowerPoint &amp;pcy;&amp;rcy;&amp;iecy;&amp;zcy;&amp;iecy;&amp;ncy;&amp;tcy;&amp;acy;&amp;tscy;&amp;icy;&amp;jcy; &amp;Scy;&amp;kcy;&amp;acy;&amp;chcy;&amp;acy;&amp;tcy;&amp;softcy; &amp;pcy;&amp;rcy;&amp;iecy;&amp;zcy;&amp;iecy;&amp;ncy;&amp;tcy;&amp;acy;&amp;tscy;&amp;icy;&amp;icy; PowerPoint &amp;icy; p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0" y="-29098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&amp;SHcy;&amp;acy;&amp;bcy;&amp;lcy;&amp;ocy;&amp;ncy; PowerPoint &amp;pcy;&amp;rcy;&amp;iecy;&amp;zcy;&amp;iecy;&amp;ncy;&amp;tcy;&amp;acy;&amp;tscy;&amp;icy;&amp;icy; &quot;&amp;Tcy;&amp;ocy;&amp;ncy;&amp;kcy;&amp;acy;&amp;yacy; &amp;scy;&amp;iecy;&amp;tcy;&amp;kcy;&amp;acy;&quot; &amp;Icy;&amp;ncy;&amp;tcy;&amp;iecy;&amp;rcy;&amp;ncy;&amp;iecy;&amp;tcy;-&amp;mcy;&amp;acy;&amp;gcy;&amp;acy;&amp;zcy;&amp;icy;&amp;ncy; &amp;gcy;&amp;ocy;&amp;tcy;&amp;ocy;&amp;vcy;&amp;ycy;&amp;khcy; PowerPoint &amp;pcy;&amp;rcy;&amp;iecy;&amp;zcy;&amp;iecy;&amp;ncy;&amp;tcy;&amp;acy;&amp;tscy;&amp;icy;&amp;jcy; &amp;Scy;&amp;kcy;&amp;acy;&amp;chcy;&amp;acy;&amp;tcy;&amp;softcy; &amp;pcy;&amp;rcy;&amp;iecy;&amp;zcy;&amp;iecy;&amp;ncy;&amp;tcy;&amp;acy;&amp;tscy;&amp;icy;&amp;icy; PowerPoint &amp;icy; p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0" y="8849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&amp;SHcy;&amp;acy;&amp;bcy;&amp;lcy;&amp;ocy;&amp;ncy; PowerPoint &amp;pcy;&amp;rcy;&amp;iecy;&amp;zcy;&amp;iecy;&amp;ncy;&amp;tcy;&amp;acy;&amp;tscy;&amp;icy;&amp;icy; &quot;&amp;Tcy;&amp;ocy;&amp;ncy;&amp;kcy;&amp;acy;&amp;yacy; &amp;scy;&amp;iecy;&amp;tcy;&amp;kcy;&amp;acy;&quot; &amp;Icy;&amp;ncy;&amp;tcy;&amp;iecy;&amp;rcy;&amp;ncy;&amp;iecy;&amp;tcy;-&amp;mcy;&amp;acy;&amp;gcy;&amp;acy;&amp;zcy;&amp;icy;&amp;ncy; &amp;gcy;&amp;ocy;&amp;tcy;&amp;ocy;&amp;vcy;&amp;ycy;&amp;khcy; PowerPoint &amp;pcy;&amp;rcy;&amp;iecy;&amp;zcy;&amp;iecy;&amp;ncy;&amp;tcy;&amp;acy;&amp;tscy;&amp;icy;&amp;jcy; &amp;Scy;&amp;kcy;&amp;acy;&amp;chcy;&amp;acy;&amp;tcy;&amp;softcy; &amp;pcy;&amp;rcy;&amp;iecy;&amp;zcy;&amp;iecy;&amp;ncy;&amp;tcy;&amp;acy;&amp;tscy;&amp;icy;&amp;icy; PowerPoint &amp;icy; p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18" y="29497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/>
          <p:cNvSpPr/>
          <p:nvPr/>
        </p:nvSpPr>
        <p:spPr>
          <a:xfrm>
            <a:off x="2339752" y="272534"/>
            <a:ext cx="4828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Добір заголовка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0199" y="1291599"/>
            <a:ext cx="6606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Чарівна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зірочка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Сніжно-біла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зірочка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Казкова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сніжинка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Зимова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гостя з неба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Зустріч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 сніжинкою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8" name="Picture 16" descr="&amp;Pcy;&amp;rcy;&amp;ocy;&amp;scy;&amp;mcy;&amp;ocy;&amp;tcy;&amp;rcy; &amp;icy;&amp;zcy;&amp;ocy;&amp;bcy;&amp;rcy;&amp;acy;&amp;zhcy;&amp;iecy;&amp;ncy;&amp;icy;&amp;yacy; 3469964 &amp;Scy;&amp;iecy;&amp;rcy;&amp;vcy;&amp;icy;&amp;scy; &amp;pcy;&amp;ucy;&amp;bcy;&amp;lcy;&amp;icy;&amp;kcy;&amp;acy;&amp;tscy;&amp;icy;&amp;icy; &amp;icy; &amp;khcy;&amp;rcy;&amp;acy;&amp;ncy;&amp;iecy;&amp;ncy;&amp;icy;&amp;yacy; &amp;icy;&amp;zcy;&amp;ocy;&amp;bcy;&amp;rcy;&amp;acy;&amp;zhcy;&amp;iecy;&amp;ncy;&amp;icy;&amp;jcy; : &amp;khcy;&amp;ocy;&amp;scy;&amp;tcy;&amp;icy;&amp;ncy;&amp;gcy; &amp;kcy;&amp;acy;&amp;rcy;&amp;tcy;&amp;icy;&amp;ncy;&amp;ocy;&amp;kcy; : &amp;rcy;&amp;acy;&amp;zcy;&amp;mcy;&amp;iecy;&amp;shchcy;&amp;iecy;&amp;ncy;&amp;icy;&amp;iecy; &amp;fcy;&amp;ocy;&amp;tcy;&amp;ocy;&amp;kcy; : &amp;mcy;&amp;iecy;&amp;scy;&amp;tcy;&amp;ocy; &amp;dcy;&amp;lcy;&amp;yacy; &amp;fcy;&amp;ocy;&amp;tcy;&amp;ocy;&amp;gcy;&amp;rcy;&amp;acy;&amp;f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42" y="2571361"/>
            <a:ext cx="4316136" cy="431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738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SHcy;&amp;acy;&amp;bcy;&amp;lcy;&amp;ocy;&amp;ncy; PowerPoint &amp;pcy;&amp;rcy;&amp;iecy;&amp;zcy;&amp;iecy;&amp;ncy;&amp;tcy;&amp;acy;&amp;tscy;&amp;icy;&amp;icy; &quot;&amp;Tcy;&amp;ocy;&amp;ncy;&amp;kcy;&amp;acy;&amp;yacy; &amp;scy;&amp;iecy;&amp;tcy;&amp;kcy;&amp;acy;&quot; &amp;Icy;&amp;ncy;&amp;tcy;&amp;iecy;&amp;rcy;&amp;ncy;&amp;iecy;&amp;tcy;-&amp;mcy;&amp;acy;&amp;gcy;&amp;acy;&amp;zcy;&amp;icy;&amp;ncy; &amp;gcy;&amp;ocy;&amp;tcy;&amp;ocy;&amp;vcy;&amp;ycy;&amp;khcy; PowerPoint &amp;pcy;&amp;rcy;&amp;iecy;&amp;zcy;&amp;iecy;&amp;ncy;&amp;tcy;&amp;acy;&amp;tscy;&amp;icy;&amp;jcy; &amp;Scy;&amp;kcy;&amp;acy;&amp;chcy;&amp;acy;&amp;tcy;&amp;softcy; &amp;pcy;&amp;rcy;&amp;iecy;&amp;zcy;&amp;iecy;&amp;ncy;&amp;tcy;&amp;acy;&amp;tscy;&amp;icy;&amp;icy; PowerPoint &amp;icy; p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0" y="-26507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483768" y="260648"/>
            <a:ext cx="51968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Фізкультхвилинка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4453" y="1196752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Ми малесенькі сніжинки,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uk-UA" sz="2800" b="1" dirty="0">
                <a:solidFill>
                  <a:srgbClr val="002060"/>
                </a:solidFill>
              </a:rPr>
              <a:t>піднімаємось з – за парт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uk-UA" sz="2800" b="1" dirty="0">
                <a:solidFill>
                  <a:srgbClr val="002060"/>
                </a:solidFill>
              </a:rPr>
              <a:t>і </a:t>
            </a:r>
            <a:r>
              <a:rPr lang="uk-UA" sz="2800" b="1" dirty="0" err="1">
                <a:solidFill>
                  <a:srgbClr val="002060"/>
                </a:solidFill>
              </a:rPr>
              <a:t>сідаєм</a:t>
            </a:r>
            <a:r>
              <a:rPr lang="uk-UA" sz="2800" b="1" dirty="0">
                <a:solidFill>
                  <a:srgbClr val="002060"/>
                </a:solidFill>
              </a:rPr>
              <a:t> на стежинки,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uk-UA" sz="2800" b="1" dirty="0">
                <a:solidFill>
                  <a:srgbClr val="002060"/>
                </a:solidFill>
              </a:rPr>
              <a:t>запорошуючи сад.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uk-UA" sz="2800" b="1" dirty="0">
                <a:solidFill>
                  <a:srgbClr val="002060"/>
                </a:solidFill>
              </a:rPr>
              <a:t>А весна як завітає,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uk-UA" sz="2800" b="1" dirty="0">
                <a:solidFill>
                  <a:srgbClr val="002060"/>
                </a:solidFill>
              </a:rPr>
              <a:t>вмить струмочками </a:t>
            </a:r>
            <a:r>
              <a:rPr lang="uk-UA" sz="2800" b="1" dirty="0" err="1">
                <a:solidFill>
                  <a:srgbClr val="002060"/>
                </a:solidFill>
              </a:rPr>
              <a:t>розтанем</a:t>
            </a:r>
            <a:r>
              <a:rPr lang="uk-UA" sz="2800" b="1" dirty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uk-UA" sz="2800" b="1" dirty="0">
                <a:solidFill>
                  <a:srgbClr val="002060"/>
                </a:solidFill>
              </a:rPr>
              <a:t>і до неба </a:t>
            </a:r>
            <a:r>
              <a:rPr lang="uk-UA" sz="2800" b="1" dirty="0" err="1">
                <a:solidFill>
                  <a:srgbClr val="002060"/>
                </a:solidFill>
              </a:rPr>
              <a:t>позлітаєм</a:t>
            </a:r>
            <a:r>
              <a:rPr lang="uk-UA" sz="2800" b="1" dirty="0">
                <a:solidFill>
                  <a:srgbClr val="002060"/>
                </a:solidFill>
              </a:rPr>
              <a:t>,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uk-UA" sz="2800" b="1" dirty="0">
                <a:solidFill>
                  <a:srgbClr val="002060"/>
                </a:solidFill>
              </a:rPr>
              <a:t>щоб  дощем рясним скропить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uk-UA" sz="2800" b="1" dirty="0">
                <a:solidFill>
                  <a:srgbClr val="002060"/>
                </a:solidFill>
              </a:rPr>
              <a:t>все, що дуже хоче </a:t>
            </a:r>
            <a:r>
              <a:rPr lang="uk-UA" sz="2800" b="1" dirty="0" err="1">
                <a:solidFill>
                  <a:srgbClr val="002060"/>
                </a:solidFill>
              </a:rPr>
              <a:t>пить</a:t>
            </a:r>
            <a:r>
              <a:rPr lang="uk-UA" sz="2800" b="1" dirty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&amp;KHcy;&amp;iecy;&amp;rcy;&amp;scy;&amp;ocy;&amp;ncy;&amp;scy;&amp;softcy;&amp;kcy;&amp;acy; &amp;zcy;&amp;acy;&amp;gcy;&amp;acy;&amp;lcy;&amp;softcy;&amp;ncy;&amp;ocy;&amp;ocy;&amp;scy;&amp;vcy;&amp;iukcy;&amp;tcy;&amp;ncy;&amp;yacy; &amp;shcy;&amp;kcy;&amp;ocy;&amp;lcy;&amp;acy; &amp;Iukcy;-&amp;Iukcy;&amp;Iukcy;&amp;Iukcy; &amp;scy;&amp;tcy;&amp;ucy;&amp;pcy;&amp;iecy;&amp;ncy;&amp;iukcy;&amp;vcy; 47 - &amp;Vcy;&amp;icy;&amp;khcy;&amp;ocy;&amp;vcy;&amp;ncy;&amp;acy; &amp;rcy;&amp;ocy;&amp;bcy;&amp;ocy;&amp;t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519" y="3402491"/>
            <a:ext cx="4211129" cy="315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743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&amp;SHcy;&amp;acy;&amp;bcy;&amp;lcy;&amp;ocy;&amp;ncy; PowerPoint &amp;pcy;&amp;rcy;&amp;iecy;&amp;zcy;&amp;iecy;&amp;ncy;&amp;tcy;&amp;acy;&amp;tscy;&amp;icy;&amp;icy; &quot;&amp;Tcy;&amp;ocy;&amp;ncy;&amp;kcy;&amp;acy;&amp;yacy; &amp;scy;&amp;iecy;&amp;tcy;&amp;kcy;&amp;acy;&quot; &amp;Icy;&amp;ncy;&amp;tcy;&amp;iecy;&amp;rcy;&amp;ncy;&amp;iecy;&amp;tcy;-&amp;mcy;&amp;acy;&amp;gcy;&amp;acy;&amp;zcy;&amp;icy;&amp;ncy; &amp;gcy;&amp;ocy;&amp;tcy;&amp;ocy;&amp;vcy;&amp;ycy;&amp;khcy; PowerPoint &amp;pcy;&amp;rcy;&amp;iecy;&amp;zcy;&amp;iecy;&amp;ncy;&amp;tcy;&amp;acy;&amp;tscy;&amp;icy;&amp;jcy; &amp;Scy;&amp;kcy;&amp;acy;&amp;chcy;&amp;acy;&amp;tcy;&amp;softcy; &amp;pcy;&amp;rcy;&amp;iecy;&amp;zcy;&amp;iecy;&amp;ncy;&amp;tcy;&amp;acy;&amp;tscy;&amp;icy;&amp;icy; PowerPoint &amp;icy; p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61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593066" y="50721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Зразок твору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316" y="908720"/>
            <a:ext cx="8856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Сніжна зірочка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solidFill>
                  <a:srgbClr val="002060"/>
                </a:solidFill>
              </a:rPr>
              <a:t>Йшла зима - </a:t>
            </a:r>
            <a:r>
              <a:rPr lang="uk-UA" sz="2800" b="1" dirty="0" err="1">
                <a:solidFill>
                  <a:srgbClr val="002060"/>
                </a:solidFill>
              </a:rPr>
              <a:t>білосніжка</a:t>
            </a:r>
            <a:r>
              <a:rPr lang="uk-UA" sz="2800" b="1" dirty="0">
                <a:solidFill>
                  <a:srgbClr val="002060"/>
                </a:solidFill>
              </a:rPr>
              <a:t> і розсипала сніжинки. І ось одна така білесенька пушинка сіла мені на рукав. Я задивилась на неї. Яка гарна ця небесна гостя!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uk-UA" sz="2800" b="1" dirty="0">
                <a:solidFill>
                  <a:srgbClr val="002060"/>
                </a:solidFill>
              </a:rPr>
              <a:t>Схожа сніжинка на сріблясту зірочку. На сонечку її промінчики іскряться різними кольорами. Справжній діамант! Ніжна прозора красуня від подиху сильного морозного вітру весело закружляла у таночку і швидко загубилася серед своїх сестричок.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uk-UA" sz="2800" b="1" dirty="0">
                <a:solidFill>
                  <a:srgbClr val="002060"/>
                </a:solidFill>
              </a:rPr>
              <a:t>Я ще довго милувалася танком казкових дівчаток - балеринок, які, мов пушинки, злітали у височінь і спускалися на землю.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16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-60767" y="-3432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476672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Письмовий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переказ  тексту  «Допомога Дружка»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SkyrimGo ru &amp;Vcy;&amp;scy;&amp;iecy; &amp;dcy;&amp;lcy;&amp;yacy; - &amp;Rcy;&amp;iecy;&amp;fcy;&amp;iecy;&amp;rcy;&amp;acy;&amp;tcy;&amp;ycy; &amp;ocy;&amp;tcy; &amp;pcy;&amp;ocy;&amp;rcy;&amp;tcy;&amp;acy;&amp;lcy;&amp;acy; &quot;&amp;Zcy;&amp;ncy;&amp;acy;&amp;ncy;&amp;icy;&amp;iecy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52" y="2416122"/>
            <a:ext cx="4489685" cy="327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493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5656" y="764704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учнів до уроку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61311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почався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зібрались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урок.</a:t>
            </a:r>
          </a:p>
          <a:p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Тож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пора нам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поспішати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Кличе в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дзвінок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&amp;Rcy;&amp;ocy;&amp;dcy;&amp;ncy;&amp;ocy;&amp;jcy; &amp;yacy;&amp;zcy;&amp;ycy;&amp;kcy; 5 &amp;kcy;&amp;lcy;&amp;acy;&amp;scy;&amp;scy; - &amp;Kcy;&amp;acy;&amp;tcy;&amp;acy;&amp;lcy;&amp;ocy;&amp;gcy; &amp;pcy;&amp;rcy;&amp;ocy;&amp;gcy;&amp;rcy;&amp;acy;&amp;mcy;&amp;m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416" y="2547638"/>
            <a:ext cx="2807395" cy="292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546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692696"/>
            <a:ext cx="777686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над загадкою: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Крешуть лід, ріжуть лід,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Залишають дивний слід.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 які швидкі вони,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Це, звичайно, ….   ( ковзани)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file314798_b3bef4976d172003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536" y="3284984"/>
            <a:ext cx="316855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497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510064"/>
            <a:ext cx="878497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/>
              <a:t>Читання тексту </a:t>
            </a:r>
            <a:r>
              <a:rPr lang="uk-UA" sz="4000" b="1" dirty="0" smtClean="0"/>
              <a:t>вчителем </a:t>
            </a:r>
            <a:endParaRPr lang="ru-RU" sz="4000" b="1" dirty="0"/>
          </a:p>
          <a:p>
            <a:r>
              <a:rPr lang="uk-UA" sz="2800" b="1" dirty="0">
                <a:solidFill>
                  <a:srgbClr val="002060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Зима. Сніжок запорошив річку, вкриту тонкою кригою. Сергійко з санчатами рушив до крутого берега. За ним побіг його вірний собака Дружок. </a:t>
            </a:r>
            <a:endParaRPr lang="ru-RU" sz="2800" b="1" dirty="0">
              <a:solidFill>
                <a:schemeClr val="bg1"/>
              </a:solidFill>
            </a:endParaRPr>
          </a:p>
          <a:p>
            <a:r>
              <a:rPr lang="uk-UA" sz="2800" b="1" dirty="0">
                <a:solidFill>
                  <a:schemeClr val="bg1"/>
                </a:solidFill>
              </a:rPr>
              <a:t>Сергійко сів у санки та й вирішив з’їхати до річки. Але що це з Дружком? Він голосно загавкав і перепинив шлях хлопчикові. Сергійко відштовхнув його. Тоді собака  кинувся до річки. Під його вагою тріснула слабка крига. Дружок обережно відступив назад.</a:t>
            </a:r>
            <a:endParaRPr lang="ru-RU" sz="2800" b="1" dirty="0">
              <a:solidFill>
                <a:schemeClr val="bg1"/>
              </a:solidFill>
            </a:endParaRPr>
          </a:p>
          <a:p>
            <a:r>
              <a:rPr lang="uk-UA" sz="2800" b="1" dirty="0">
                <a:solidFill>
                  <a:schemeClr val="bg1"/>
                </a:solidFill>
              </a:rPr>
              <a:t>Хлопчик зрозумів, яка небезпека його підстерігала.</a:t>
            </a:r>
            <a:endParaRPr lang="ru-RU" sz="2800" b="1" dirty="0">
              <a:solidFill>
                <a:schemeClr val="bg1"/>
              </a:solidFill>
            </a:endParaRPr>
          </a:p>
          <a:p>
            <a:r>
              <a:rPr lang="uk-UA" sz="2800" b="1" dirty="0">
                <a:solidFill>
                  <a:schemeClr val="bg1"/>
                </a:solidFill>
              </a:rPr>
              <a:t>Тонка крига не витримала б ваги людини. Ковзатися можна лише тоді, коли товщина криги досягне десяти – дванадцяти сантиметрів.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35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Vcy;&amp;icy;&amp;kcy;&amp;tcy;&amp;ocy;&amp;rcy;&amp;icy;&amp;ncy;&amp;acy; &quot;&amp;Zcy;&amp;acy;&amp;ncy;&amp;icy;&amp;mcy;&amp;acy;&amp;tcy;&amp;iecy;&amp;lcy;&amp;softcy;&amp;ncy;&amp;acy;&amp;yacy; &amp;gcy;&amp;rcy;&amp;acy;&amp;mcy;&amp;mcy;&amp;acy;&amp;tcy;&amp;icy;&amp;kcy;&amp;acy;&quot;. &amp;Kcy;&amp;vcy;&amp;ncy; &quot;&amp;Pcy;&amp;ucy;&amp;tcy;&amp;iecy;&amp;shcy;&amp;iecy;&amp;scy;&amp;tcy;&amp;vcy;&amp;icy;&amp;iecy; &amp;pcy;&amp;ocy; &amp;scy;&amp;tcy;&amp;rcy;&amp;acy;&amp;ncy;&amp;iecy; &amp;rcy;&amp;ucy;&amp;scy;&amp;scy;&amp;kcy;&amp;ocy;&amp;gcy;&amp;ocy; &amp;yacy;&amp;zcy;&amp;ycy;&amp;kcy;&amp;acy;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15068" y="548680"/>
            <a:ext cx="878497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 розвитку зв’язного мовлення спрямовані на: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розвиток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усного і писемного мовлення школярів;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вміння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висловлювати свою думку  на задану тему точно,   коротко і в певній послідовності;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вміння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 використовувати у своєму мовленні багату, активну, точно вживану лексику;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розвиток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творчої, багатої, активної людини, здатної  любити красу і вміння виразити її засобами художнього   слова;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вироблення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постійного бажання вчитися пізнавати навколишній світ.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76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692696"/>
            <a:ext cx="856895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Коротка бесіда за 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текстом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uk-UA" sz="2800" dirty="0">
                <a:solidFill>
                  <a:schemeClr val="bg1"/>
                </a:solidFill>
              </a:rPr>
              <a:t> </a:t>
            </a:r>
            <a:r>
              <a:rPr lang="uk-UA" sz="2800" dirty="0" smtClean="0">
                <a:solidFill>
                  <a:schemeClr val="bg1"/>
                </a:solidFill>
              </a:rPr>
              <a:t>- </a:t>
            </a:r>
            <a:r>
              <a:rPr lang="uk-UA" sz="2800" b="1" dirty="0" smtClean="0">
                <a:solidFill>
                  <a:schemeClr val="bg1"/>
                </a:solidFill>
              </a:rPr>
              <a:t>Яка </a:t>
            </a:r>
            <a:r>
              <a:rPr lang="uk-UA" sz="2800" b="1" dirty="0">
                <a:solidFill>
                  <a:schemeClr val="bg1"/>
                </a:solidFill>
              </a:rPr>
              <a:t>пора року настала?</a:t>
            </a:r>
            <a:endParaRPr lang="ru-RU" sz="2800" b="1" dirty="0">
              <a:solidFill>
                <a:schemeClr val="bg1"/>
              </a:solidFill>
            </a:endParaRPr>
          </a:p>
          <a:p>
            <a:pPr lvl="1"/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- Куди </a:t>
            </a:r>
            <a:r>
              <a:rPr lang="uk-UA" sz="2800" b="1" dirty="0">
                <a:solidFill>
                  <a:schemeClr val="bg1"/>
                </a:solidFill>
              </a:rPr>
              <a:t>вирушив Сергійко?</a:t>
            </a:r>
            <a:endParaRPr lang="ru-RU" sz="2800" b="1" dirty="0">
              <a:solidFill>
                <a:schemeClr val="bg1"/>
              </a:solidFill>
            </a:endParaRPr>
          </a:p>
          <a:p>
            <a:pPr lvl="1"/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- Хто </a:t>
            </a:r>
            <a:r>
              <a:rPr lang="uk-UA" sz="2800" b="1" dirty="0">
                <a:solidFill>
                  <a:schemeClr val="bg1"/>
                </a:solidFill>
              </a:rPr>
              <a:t>побіг за хлопчиком?</a:t>
            </a:r>
            <a:endParaRPr lang="ru-RU" sz="2800" b="1" dirty="0">
              <a:solidFill>
                <a:schemeClr val="bg1"/>
              </a:solidFill>
            </a:endParaRPr>
          </a:p>
          <a:p>
            <a:pPr lvl="1"/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- Куди </a:t>
            </a:r>
            <a:r>
              <a:rPr lang="uk-UA" sz="2800" b="1" dirty="0">
                <a:solidFill>
                  <a:schemeClr val="bg1"/>
                </a:solidFill>
              </a:rPr>
              <a:t>хотів з’їхати Сергійко?</a:t>
            </a:r>
            <a:endParaRPr lang="ru-RU" sz="2800" b="1" dirty="0">
              <a:solidFill>
                <a:schemeClr val="bg1"/>
              </a:solidFill>
            </a:endParaRPr>
          </a:p>
          <a:p>
            <a:pPr lvl="1"/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- Як </a:t>
            </a:r>
            <a:r>
              <a:rPr lang="uk-UA" sz="2800" b="1" dirty="0">
                <a:solidFill>
                  <a:schemeClr val="bg1"/>
                </a:solidFill>
              </a:rPr>
              <a:t>повівся Дружок?</a:t>
            </a:r>
            <a:endParaRPr lang="ru-RU" sz="2800" b="1" dirty="0">
              <a:solidFill>
                <a:schemeClr val="bg1"/>
              </a:solidFill>
            </a:endParaRPr>
          </a:p>
          <a:p>
            <a:pPr lvl="1"/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- Що </a:t>
            </a:r>
            <a:r>
              <a:rPr lang="uk-UA" sz="2800" b="1" dirty="0">
                <a:solidFill>
                  <a:schemeClr val="bg1"/>
                </a:solidFill>
              </a:rPr>
              <a:t>зрозумів Сергійко?</a:t>
            </a:r>
            <a:endParaRPr lang="ru-RU" sz="2800" b="1" dirty="0">
              <a:solidFill>
                <a:schemeClr val="bg1"/>
              </a:solidFill>
            </a:endParaRPr>
          </a:p>
          <a:p>
            <a:pPr lvl="1"/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- Коли </a:t>
            </a:r>
            <a:r>
              <a:rPr lang="uk-UA" sz="2800" b="1" dirty="0">
                <a:solidFill>
                  <a:schemeClr val="bg1"/>
                </a:solidFill>
              </a:rPr>
              <a:t>можна кататися на льоду?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40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9527" y="-52157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723" y="836712"/>
            <a:ext cx="88569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Усний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переказ тексту учнями за поданим 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планом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Річка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взимку.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Катання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санчатах біля річки.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Дружок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відвернув біду.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Пам’ятай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правила безпеки на 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льоду.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490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0"/>
            <a:ext cx="6624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b="1" dirty="0" smtClean="0"/>
          </a:p>
          <a:p>
            <a:pPr algn="ctr"/>
            <a:r>
              <a:rPr lang="uk-UA" sz="4000" b="1" dirty="0" smtClean="0"/>
              <a:t>Робота </a:t>
            </a:r>
            <a:r>
              <a:rPr lang="uk-UA" sz="4000" b="1" dirty="0"/>
              <a:t>з деформованим тестом «Ласунка»</a:t>
            </a:r>
            <a:endParaRPr lang="ru-RU" sz="4000" b="1" dirty="0"/>
          </a:p>
        </p:txBody>
      </p:sp>
      <p:pic>
        <p:nvPicPr>
          <p:cNvPr id="18434" name="Picture 2" descr="&amp;Vcy;&amp;iecy;&amp;scy;&amp;iecy;&amp;lcy;&amp;ycy;&amp;iecy; &amp;kcy;&amp;acy;&amp;rcy;&amp;tcy;&amp;icy;&amp;ncy;&amp;kcy;&amp;icy; &amp;dcy;&amp;lcy;&amp;yacy; &amp;dcy;&amp;iecy;&amp;tcy;&amp;iecy;&amp;jcy;. &amp;Ocy;&amp;bcy;&amp;ocy;&amp;icy; &amp;dcy;&amp;lcy;&amp;yacy; &amp;rcy;&amp;acy;&amp;bcy;&amp;ocy;&amp;chcy;&amp;iecy;&amp;gcy;&amp;ocy; &amp;scy;&amp;tcy;&amp;ocy;&amp;lcy;&amp;acy; &amp;scy; &amp;pcy;&amp;iecy;&amp;rcy;&amp;scy;&amp;ocy;&amp;ncy;&amp;acy;&amp;zhcy;&amp;acy;&amp;mcy;&amp;icy; &amp;mcy;&amp;ucy;&amp;lcy;&amp;softcy;&amp;tcy;&amp;fcy;&amp;icy;&amp;lcy;&amp;softcy;&amp;mcy;&amp;ocy;&amp;vcy; &amp;icy; &amp;dcy;&amp;iecy;&amp;tcy;&amp;scy;&amp;kcy;&amp;icy;&amp;khcy; &amp;kcy;&amp;ncy;&amp;icy;&amp;g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569519" cy="395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911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476672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Організаційна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7564" y="1412776"/>
            <a:ext cx="6912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Добрий день вам, любі  хлопці та дівчата.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уроці мови  рада вас вітати.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Будемо над текстом  дружно  працювати.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Вдосконалювать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його та  редагувати.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&amp;CHcy;&amp;icy;&amp;ncy;&amp;ncy;&amp;iukcy;&amp;scy;&amp;tcy;&amp;softcy; &amp;zcy;&amp;acy;&amp;kcy;&amp;ocy;&amp;ncy;&amp;ucy; - Rule of L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28658"/>
            <a:ext cx="4003204" cy="295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96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620688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Інтерактивна вправа </a:t>
            </a:r>
            <a:endParaRPr lang="uk-UA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Мозковий  штурм»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/>
              <a:t>-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текст?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Які бувають тексти?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Що можна дібрати до тексту?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 яких частин складається текст?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буде досконалим текст, якщо відсутня хоча б одна його частина?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Що означає редагувати текст?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Коли виникає необхідність редагувати текст?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що потрібно звертати увагу, щоб текст був досконалим?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809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15617" y="-140731"/>
            <a:ext cx="6192688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Робота над загадкою:</a:t>
            </a:r>
            <a:r>
              <a:rPr kumimoji="0" lang="uk-UA" alt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89" name="Picture 1" descr="https://encrypted-tbn3.gstatic.com/images?q=tbn:ANd9GcRO3gUwhQFnT4fpnlzY-fp9GoaQoNs7rP--efsXjBD5BUO1B7DxRw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61482"/>
            <a:ext cx="2990577" cy="224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27583" y="1268760"/>
            <a:ext cx="692218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Ой, яка ж вона гарненька,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Пишнохвоста</a:t>
            </a:r>
            <a:r>
              <a:rPr kumimoji="0" lang="uk-UA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і руденька,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Не звірятко – просто диво.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Невгамовне, пустотливе.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Вгору – вниз, на гілку, з гілки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Хто це буде, діти?  ( Білка)</a:t>
            </a:r>
            <a:endParaRPr kumimoji="0" lang="uk-UA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197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764704"/>
            <a:ext cx="79208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/>
              <a:t>Інтерактивна вправа «Мікрофон»</a:t>
            </a:r>
            <a:r>
              <a:rPr lang="uk-UA" sz="4000" dirty="0"/>
              <a:t> </a:t>
            </a:r>
            <a:endParaRPr lang="ru-RU" sz="4000" dirty="0"/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Хто з вас бачив білочку?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Що ви знаєте про білочку?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Де можна її зустріти?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294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4262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7711" y="135791"/>
            <a:ext cx="79928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/>
              <a:t>Читання деформованого </a:t>
            </a:r>
            <a:r>
              <a:rPr lang="uk-UA" sz="4000" b="1" dirty="0" smtClean="0"/>
              <a:t>тексту  </a:t>
            </a:r>
            <a:endParaRPr lang="ru-RU" sz="4000" b="1" dirty="0"/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 любила білочка цукор. За це і прозвали її Ласункою. Вона частенько ходила на прогулянку, але далі високої сосни не йшла.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Жваву білочку звали Ласункою. Потрапила вона до нас ранньої осені ще маленьким кумедним білченям.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весняного вечора вона не повернулася додому. Всі дуже зажурилися, бо думали, що вона нас покинула.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Прийшла весна, зійшов сніг, вкрилася земля травою і квітами. Ласунка стала дорослою білкою.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Минуло кілька днів. Ласунка знову зникла і тепер уже назавжди.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Другого вечора Ласунка з’явилася. Вона кинулася до нас і як завжди попросила цукру. 	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876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836712"/>
            <a:ext cx="7560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Бесіда після 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прочитаного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кого цей текст?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Чому білку прозвали Ласункою?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білка потрапила до дітей?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Якою вона була?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Якою стала білка, коли прийшла весна?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трапилося одного весняного вечора?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сталося через кілька днів?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правильно побудований цей текст?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потрібно зробити, щоб його вдосконалити?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874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&amp;Vcy;&amp;icy;&amp;kcy;&amp;tcy;&amp;ocy;&amp;rcy;&amp;icy;&amp;ncy;&amp;acy; &quot;&amp;Zcy;&amp;acy;&amp;ncy;&amp;icy;&amp;mcy;&amp;acy;&amp;tcy;&amp;iecy;&amp;lcy;&amp;softcy;&amp;ncy;&amp;acy;&amp;yacy; &amp;gcy;&amp;rcy;&amp;acy;&amp;mcy;&amp;mcy;&amp;acy;&amp;tcy;&amp;icy;&amp;kcy;&amp;acy;&quot;. &amp;Kcy;&amp;vcy;&amp;ncy; &quot;&amp;Pcy;&amp;ucy;&amp;tcy;&amp;iecy;&amp;shcy;&amp;iecy;&amp;scy;&amp;tcy;&amp;vcy;&amp;icy;&amp;iecy; &amp;pcy;&amp;ocy; &amp;scy;&amp;tcy;&amp;rcy;&amp;acy;&amp;ncy;&amp;iecy; &amp;rcy;&amp;ucy;&amp;scy;&amp;scy;&amp;kcy;&amp;ocy;&amp;gcy;&amp;ocy; &amp;yacy;&amp;zcy;&amp;ycy;&amp;kcy;&amp;acy;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12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71598" y="404664"/>
            <a:ext cx="72008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 </a:t>
            </a:r>
            <a:r>
              <a:rPr lang="uk-UA" sz="4000" b="1" dirty="0" smtClean="0"/>
              <a:t>Робота над усним переказом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6348" y="1227859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бесіда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(постановка мети уроку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/>
              <a:t/>
            </a:r>
            <a:br>
              <a:rPr lang="ru-RU" dirty="0"/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9374" y="2176241"/>
            <a:ext cx="7644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теми і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6511" y="2677891"/>
            <a:ext cx="4775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ІV.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містовий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0749" y="3201111"/>
            <a:ext cx="3179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8461" y="3712896"/>
            <a:ext cx="7016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VІ.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0749" y="4271574"/>
            <a:ext cx="7669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VІІ.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Усний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переказ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 за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поданим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планом </a:t>
            </a:r>
          </a:p>
        </p:txBody>
      </p:sp>
    </p:spTree>
    <p:extLst>
      <p:ext uri="{BB962C8B-B14F-4D97-AF65-F5344CB8AC3E}">
        <p14:creationId xmlns:p14="http://schemas.microsoft.com/office/powerpoint/2010/main" val="404832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Vcy;&amp;icy;&amp;kcy;&amp;tcy;&amp;ocy;&amp;rcy;&amp;icy;&amp;ncy;&amp;acy; &quot;&amp;Zcy;&amp;acy;&amp;ncy;&amp;icy;&amp;mcy;&amp;acy;&amp;tcy;&amp;iecy;&amp;lcy;&amp;softcy;&amp;ncy;&amp;acy;&amp;yacy; &amp;gcy;&amp;rcy;&amp;acy;&amp;mcy;&amp;mcy;&amp;acy;&amp;tcy;&amp;icy;&amp;kcy;&amp;acy;&quot;. &amp;Kcy;&amp;vcy;&amp;ncy; &quot;&amp;Pcy;&amp;ucy;&amp;tcy;&amp;iecy;&amp;shcy;&amp;iecy;&amp;scy;&amp;tcy;&amp;vcy;&amp;icy;&amp;iecy; &amp;pcy;&amp;ocy; &amp;scy;&amp;tcy;&amp;rcy;&amp;acy;&amp;ncy;&amp;iecy; &amp;rcy;&amp;ucy;&amp;scy;&amp;scy;&amp;kcy;&amp;ocy;&amp;gcy;&amp;ocy; &amp;yacy;&amp;zcy;&amp;ycy;&amp;kcy;&amp;acy;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3752" y="188640"/>
            <a:ext cx="9036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/>
              <a:t> </a:t>
            </a:r>
            <a:r>
              <a:rPr lang="ru-RU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Орієнтовна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уроку </a:t>
            </a:r>
            <a:r>
              <a:rPr lang="ru-RU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язного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2198" y="1512079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    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бесіда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1.    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настрою: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віршів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2.Фрагмент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малювання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3.Робота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картиною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дитячими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малюнками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теми і мети уроку.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&amp;Rcy;&amp;icy;&amp;scy;&amp;ucy;&amp;ncy;&amp;kcy;&amp;icy; &amp;kcy;&amp;acy;&amp;rcy;&amp;acy;&amp;ncy;&amp;dcy;&amp;acy;&amp;shcy;&amp;ocy;&amp;mcy; &amp;pcy;&amp;rcy;&amp;ocy; &amp;shcy;&amp;kcy;&amp;ocy;&amp;lcy;&amp;ucy; - &amp;fcy;&amp;ucy;&amp;tcy; &amp;fcy;&amp;iecy;&amp;tcy;&amp;icy;&amp;shcy; &amp;rcy;&amp;icy;&amp;scy;&amp;ucy;&amp;ncy;&amp;k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68581"/>
            <a:ext cx="3294112" cy="210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254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Vcy;&amp;icy;&amp;kcy;&amp;tcy;&amp;ocy;&amp;rcy;&amp;icy;&amp;ncy;&amp;acy; &quot;&amp;Zcy;&amp;acy;&amp;ncy;&amp;icy;&amp;mcy;&amp;acy;&amp;tcy;&amp;iecy;&amp;lcy;&amp;softcy;&amp;ncy;&amp;acy;&amp;yacy; &amp;gcy;&amp;rcy;&amp;acy;&amp;mcy;&amp;mcy;&amp;acy;&amp;tcy;&amp;icy;&amp;kcy;&amp;acy;&quot;. &amp;Kcy;&amp;vcy;&amp;ncy; &quot;&amp;Pcy;&amp;ucy;&amp;tcy;&amp;iecy;&amp;shcy;&amp;iecy;&amp;scy;&amp;tcy;&amp;vcy;&amp;icy;&amp;iecy; &amp;pcy;&amp;ocy; &amp;scy;&amp;tcy;&amp;rcy;&amp;acy;&amp;ncy;&amp;iecy; &amp;rcy;&amp;ucy;&amp;scy;&amp;scy;&amp;kcy;&amp;ocy;&amp;gcy;&amp;ocy; &amp;yacy;&amp;zcy;&amp;ycy;&amp;kcy;&amp;acy;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1704566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uk-UA" sz="2800" b="1" dirty="0" smtClean="0">
                <a:latin typeface="Times New Roman" pitchFamily="18" charset="0"/>
              </a:rPr>
              <a:t>- Вимовляйте </a:t>
            </a:r>
            <a:r>
              <a:rPr lang="uk-UA" sz="2800" b="1" dirty="0">
                <a:latin typeface="Times New Roman" pitchFamily="18" charset="0"/>
              </a:rPr>
              <a:t>слова спокійно, розбірливо, не кричіть.</a:t>
            </a:r>
          </a:p>
          <a:p>
            <a:pPr>
              <a:lnSpc>
                <a:spcPct val="90000"/>
              </a:lnSpc>
              <a:defRPr/>
            </a:pPr>
            <a:r>
              <a:rPr lang="uk-UA" sz="2800" b="1" dirty="0" smtClean="0">
                <a:latin typeface="Times New Roman" pitchFamily="18" charset="0"/>
              </a:rPr>
              <a:t>- Говоріть </a:t>
            </a:r>
            <a:r>
              <a:rPr lang="uk-UA" sz="2800" b="1" dirty="0">
                <a:latin typeface="Times New Roman" pitchFamily="18" charset="0"/>
              </a:rPr>
              <a:t>коротко, старайтеся ясно виразити свої думки.</a:t>
            </a:r>
          </a:p>
          <a:p>
            <a:pPr>
              <a:lnSpc>
                <a:spcPct val="90000"/>
              </a:lnSpc>
              <a:defRPr/>
            </a:pPr>
            <a:r>
              <a:rPr lang="uk-UA" sz="2800" b="1" dirty="0" smtClean="0">
                <a:latin typeface="Times New Roman" pitchFamily="18" charset="0"/>
              </a:rPr>
              <a:t>- Менше </a:t>
            </a:r>
            <a:r>
              <a:rPr lang="uk-UA" sz="2800" b="1" dirty="0">
                <a:latin typeface="Times New Roman" pitchFamily="18" charset="0"/>
              </a:rPr>
              <a:t>говоріть про себе. Знайдіть тему, яка цікава для всіх.</a:t>
            </a:r>
          </a:p>
          <a:p>
            <a:pPr>
              <a:lnSpc>
                <a:spcPct val="90000"/>
              </a:lnSpc>
              <a:defRPr/>
            </a:pPr>
            <a:r>
              <a:rPr lang="uk-UA" sz="2800" b="1" dirty="0" smtClean="0">
                <a:latin typeface="Times New Roman" pitchFamily="18" charset="0"/>
              </a:rPr>
              <a:t>- Не </a:t>
            </a:r>
            <a:r>
              <a:rPr lang="uk-UA" sz="2800" b="1" dirty="0">
                <a:latin typeface="Times New Roman" pitchFamily="18" charset="0"/>
              </a:rPr>
              <a:t>ображайте співрозмовника.</a:t>
            </a:r>
          </a:p>
          <a:p>
            <a:pPr>
              <a:lnSpc>
                <a:spcPct val="90000"/>
              </a:lnSpc>
              <a:defRPr/>
            </a:pPr>
            <a:r>
              <a:rPr lang="uk-UA" sz="2800" b="1" dirty="0" smtClean="0">
                <a:latin typeface="Times New Roman" pitchFamily="18" charset="0"/>
              </a:rPr>
              <a:t>- Враховуйте </a:t>
            </a:r>
            <a:r>
              <a:rPr lang="uk-UA" sz="2800" b="1" dirty="0">
                <a:latin typeface="Times New Roman" pitchFamily="18" charset="0"/>
              </a:rPr>
              <a:t>з ким розмовляєте.</a:t>
            </a:r>
          </a:p>
          <a:p>
            <a:pPr>
              <a:lnSpc>
                <a:spcPct val="90000"/>
              </a:lnSpc>
              <a:defRPr/>
            </a:pPr>
            <a:r>
              <a:rPr lang="uk-UA" sz="2800" b="1" dirty="0" smtClean="0">
                <a:latin typeface="Times New Roman" pitchFamily="18" charset="0"/>
              </a:rPr>
              <a:t>- Доброзичливо</a:t>
            </a:r>
            <a:r>
              <a:rPr lang="uk-UA" sz="2800" b="1" dirty="0">
                <a:latin typeface="Times New Roman" pitchFamily="18" charset="0"/>
              </a:rPr>
              <a:t>, шанобливо ставтеся до співрозмовника.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04664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latin typeface="Times New Roman" pitchFamily="18" charset="0"/>
              </a:rPr>
              <a:t>Правила поведінки учасників </a:t>
            </a:r>
            <a:br>
              <a:rPr lang="uk-UA" sz="4000" b="1" dirty="0">
                <a:latin typeface="Times New Roman" pitchFamily="18" charset="0"/>
              </a:rPr>
            </a:br>
            <a:r>
              <a:rPr lang="uk-UA" sz="4000" b="1" dirty="0">
                <a:latin typeface="Times New Roman" pitchFamily="18" charset="0"/>
              </a:rPr>
              <a:t>діалогу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80794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Vcy;&amp;icy;&amp;kcy;&amp;tcy;&amp;ocy;&amp;rcy;&amp;icy;&amp;ncy;&amp;acy; &quot;&amp;Zcy;&amp;acy;&amp;ncy;&amp;icy;&amp;mcy;&amp;acy;&amp;tcy;&amp;iecy;&amp;lcy;&amp;softcy;&amp;ncy;&amp;acy;&amp;yacy; &amp;gcy;&amp;rcy;&amp;acy;&amp;mcy;&amp;mcy;&amp;acy;&amp;tcy;&amp;icy;&amp;kcy;&amp;acy;&quot;. &amp;Kcy;&amp;vcy;&amp;ncy; &quot;&amp;Pcy;&amp;ucy;&amp;tcy;&amp;iecy;&amp;shcy;&amp;iecy;&amp;scy;&amp;tcy;&amp;vcy;&amp;icy;&amp;iecy; &amp;pcy;&amp;ocy; &amp;scy;&amp;tcy;&amp;rcy;&amp;acy;&amp;ncy;&amp;iecy; &amp;rcy;&amp;ucy;&amp;scy;&amp;scy;&amp;kcy;&amp;ocy;&amp;gcy;&amp;ocy; &amp;yacy;&amp;zcy;&amp;ycy;&amp;kcy;&amp;acy;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87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31540" y="260648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latin typeface="Times New Roman" pitchFamily="18" charset="0"/>
              </a:rPr>
              <a:t>Пам'ятка для складання </a:t>
            </a:r>
            <a:br>
              <a:rPr lang="uk-UA" sz="4000" b="1" dirty="0">
                <a:latin typeface="Times New Roman" pitchFamily="18" charset="0"/>
              </a:rPr>
            </a:br>
            <a:r>
              <a:rPr lang="uk-UA" sz="4000" b="1" dirty="0">
                <a:latin typeface="Times New Roman" pitchFamily="18" charset="0"/>
              </a:rPr>
              <a:t>твору за картиною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1540" y="1388442"/>
            <a:ext cx="8460940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sz="2800" b="1" dirty="0" smtClean="0">
                <a:latin typeface="Times New Roman" pitchFamily="18" charset="0"/>
              </a:rPr>
              <a:t>- Зверни </a:t>
            </a:r>
            <a:r>
              <a:rPr lang="uk-UA" sz="2800" b="1" dirty="0">
                <a:latin typeface="Times New Roman" pitchFamily="18" charset="0"/>
              </a:rPr>
              <a:t>увагу на назву картини. Вона часто говорить про задум художника про те, що він вважав у своїй картині найголовнішим.</a:t>
            </a:r>
          </a:p>
          <a:p>
            <a:pPr>
              <a:lnSpc>
                <a:spcPct val="80000"/>
              </a:lnSpc>
              <a:defRPr/>
            </a:pPr>
            <a:r>
              <a:rPr lang="uk-UA" sz="2800" b="1" dirty="0" smtClean="0">
                <a:latin typeface="Times New Roman" pitchFamily="18" charset="0"/>
              </a:rPr>
              <a:t>- Розглянь </a:t>
            </a:r>
            <a:r>
              <a:rPr lang="uk-UA" sz="2800" b="1" dirty="0">
                <a:latin typeface="Times New Roman" pitchFamily="18" charset="0"/>
              </a:rPr>
              <a:t>картину, вдумайся в її зміст (що тут відбулося, чому?).</a:t>
            </a:r>
          </a:p>
          <a:p>
            <a:pPr>
              <a:lnSpc>
                <a:spcPct val="80000"/>
              </a:lnSpc>
              <a:defRPr/>
            </a:pPr>
            <a:r>
              <a:rPr lang="uk-UA" sz="2800" b="1" dirty="0" smtClean="0">
                <a:latin typeface="Times New Roman" pitchFamily="18" charset="0"/>
              </a:rPr>
              <a:t>- Постарайся </a:t>
            </a:r>
            <a:r>
              <a:rPr lang="uk-UA" sz="2800" b="1" dirty="0">
                <a:latin typeface="Times New Roman" pitchFamily="18" charset="0"/>
              </a:rPr>
              <a:t>уявити: що було до моменту, зображеного художником, що буде після нього.</a:t>
            </a:r>
          </a:p>
          <a:p>
            <a:pPr>
              <a:lnSpc>
                <a:spcPct val="80000"/>
              </a:lnSpc>
              <a:defRPr/>
            </a:pPr>
            <a:r>
              <a:rPr lang="uk-UA" sz="2800" b="1" dirty="0" smtClean="0">
                <a:latin typeface="Times New Roman" pitchFamily="18" charset="0"/>
              </a:rPr>
              <a:t>- Поміркуй</a:t>
            </a:r>
            <a:r>
              <a:rPr lang="uk-UA" sz="2800" b="1" dirty="0">
                <a:latin typeface="Times New Roman" pitchFamily="18" charset="0"/>
              </a:rPr>
              <a:t>, кого, у чому і як ти будеш переконувати своїм оповіданням.</a:t>
            </a:r>
          </a:p>
          <a:p>
            <a:pPr>
              <a:lnSpc>
                <a:spcPct val="80000"/>
              </a:lnSpc>
              <a:defRPr/>
            </a:pPr>
            <a:r>
              <a:rPr lang="uk-UA" sz="2800" b="1" dirty="0" smtClean="0">
                <a:latin typeface="Times New Roman" pitchFamily="18" charset="0"/>
              </a:rPr>
              <a:t>- Сформулюй </a:t>
            </a:r>
            <a:r>
              <a:rPr lang="uk-UA" sz="2800" b="1" dirty="0">
                <a:latin typeface="Times New Roman" pitchFamily="18" charset="0"/>
              </a:rPr>
              <a:t>тему та основну думку оповідання; в залежності від цього придумай до нього заголовок. </a:t>
            </a:r>
          </a:p>
          <a:p>
            <a:pPr>
              <a:lnSpc>
                <a:spcPct val="80000"/>
              </a:lnSpc>
              <a:defRPr/>
            </a:pPr>
            <a:r>
              <a:rPr lang="uk-UA" sz="2800" b="1" dirty="0" smtClean="0">
                <a:latin typeface="Times New Roman" pitchFamily="18" charset="0"/>
              </a:rPr>
              <a:t>- Склади </a:t>
            </a:r>
            <a:r>
              <a:rPr lang="uk-UA" sz="2800" b="1" dirty="0">
                <a:latin typeface="Times New Roman" pitchFamily="18" charset="0"/>
              </a:rPr>
              <a:t>план. </a:t>
            </a:r>
          </a:p>
          <a:p>
            <a:pPr>
              <a:lnSpc>
                <a:spcPct val="80000"/>
              </a:lnSpc>
              <a:defRPr/>
            </a:pPr>
            <a:r>
              <a:rPr lang="uk-UA" sz="2800" b="1" dirty="0" smtClean="0">
                <a:latin typeface="Times New Roman" pitchFamily="18" charset="0"/>
              </a:rPr>
              <a:t>- Постарайся </a:t>
            </a:r>
            <a:r>
              <a:rPr lang="uk-UA" sz="2800" b="1" dirty="0">
                <a:latin typeface="Times New Roman" pitchFamily="18" charset="0"/>
              </a:rPr>
              <a:t>включити у розповідь діалог, елементи опису. </a:t>
            </a:r>
            <a:endParaRPr lang="ru-RU" sz="28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253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Vcy;&amp;icy;&amp;kcy;&amp;tcy;&amp;ocy;&amp;rcy;&amp;icy;&amp;ncy;&amp;acy; &quot;&amp;Zcy;&amp;acy;&amp;ncy;&amp;icy;&amp;mcy;&amp;acy;&amp;tcy;&amp;iecy;&amp;lcy;&amp;softcy;&amp;ncy;&amp;acy;&amp;yacy; &amp;gcy;&amp;rcy;&amp;acy;&amp;mcy;&amp;mcy;&amp;acy;&amp;tcy;&amp;icy;&amp;kcy;&amp;acy;&quot;. &amp;Kcy;&amp;vcy;&amp;ncy; &quot;&amp;Pcy;&amp;ucy;&amp;tcy;&amp;iecy;&amp;shcy;&amp;iecy;&amp;scy;&amp;tcy;&amp;vcy;&amp;icy;&amp;iecy; &amp;pcy;&amp;ocy; &amp;scy;&amp;tcy;&amp;rcy;&amp;acy;&amp;ncy;&amp;iecy; &amp;rcy;&amp;ucy;&amp;scy;&amp;scy;&amp;kcy;&amp;ocy;&amp;gcy;&amp;ocy; &amp;yacy;&amp;zcy;&amp;ycy;&amp;kcy;&amp;acy;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02082" y="332656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latin typeface="Times New Roman" pitchFamily="18" charset="0"/>
              </a:rPr>
              <a:t>Пам'ятка для складання </a:t>
            </a:r>
            <a:br>
              <a:rPr lang="uk-UA" sz="4000" b="1" dirty="0">
                <a:latin typeface="Times New Roman" pitchFamily="18" charset="0"/>
              </a:rPr>
            </a:br>
            <a:r>
              <a:rPr lang="uk-UA" sz="4000" b="1" dirty="0">
                <a:latin typeface="Times New Roman" pitchFamily="18" charset="0"/>
              </a:rPr>
              <a:t>твору-опису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204864"/>
            <a:ext cx="83874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/>
              <a:t>1</a:t>
            </a:r>
            <a:r>
              <a:rPr lang="uk-UA" sz="2800" b="1" dirty="0">
                <a:latin typeface="Times New Roman" pitchFamily="18" charset="0"/>
              </a:rPr>
              <a:t>. Виділити ознаки предмета, які потрібно описати.</a:t>
            </a:r>
          </a:p>
          <a:p>
            <a:pPr>
              <a:defRPr/>
            </a:pPr>
            <a:r>
              <a:rPr lang="uk-UA" sz="2800" b="1" dirty="0">
                <a:latin typeface="Times New Roman" pitchFamily="18" charset="0"/>
              </a:rPr>
              <a:t>  2. Подумати, яких слів можна вжити, щоб </a:t>
            </a:r>
            <a:endParaRPr lang="en-US" sz="2800" b="1" dirty="0">
              <a:latin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latin typeface="Times New Roman" pitchFamily="18" charset="0"/>
              </a:rPr>
              <a:t>   </a:t>
            </a:r>
            <a:r>
              <a:rPr lang="uk-UA" sz="2800" b="1" dirty="0">
                <a:latin typeface="Times New Roman" pitchFamily="18" charset="0"/>
              </a:rPr>
              <a:t>опис був точним і яскравим, які порівняння використати.</a:t>
            </a:r>
          </a:p>
          <a:p>
            <a:pPr>
              <a:defRPr/>
            </a:pPr>
            <a:r>
              <a:rPr lang="uk-UA" sz="2800" b="1" dirty="0">
                <a:latin typeface="Times New Roman" pitchFamily="18" charset="0"/>
              </a:rPr>
              <a:t>  3. Визначити своє ставлення до предмета, що описується.</a:t>
            </a:r>
            <a:endParaRPr lang="ru-RU" sz="28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67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Vcy;&amp;icy;&amp;kcy;&amp;tcy;&amp;ocy;&amp;rcy;&amp;icy;&amp;ncy;&amp;acy; &quot;&amp;Zcy;&amp;acy;&amp;ncy;&amp;icy;&amp;mcy;&amp;acy;&amp;tcy;&amp;iecy;&amp;lcy;&amp;softcy;&amp;ncy;&amp;acy;&amp;yacy; &amp;gcy;&amp;rcy;&amp;acy;&amp;mcy;&amp;mcy;&amp;acy;&amp;tcy;&amp;icy;&amp;kcy;&amp;acy;&quot;. &amp;Kcy;&amp;vcy;&amp;ncy; &quot;&amp;Pcy;&amp;ucy;&amp;tcy;&amp;iecy;&amp;shcy;&amp;iecy;&amp;scy;&amp;tcy;&amp;vcy;&amp;icy;&amp;iecy; &amp;pcy;&amp;ocy; &amp;scy;&amp;tcy;&amp;rcy;&amp;acy;&amp;ncy;&amp;iecy; &amp;rcy;&amp;ucy;&amp;scy;&amp;scy;&amp;kcy;&amp;ocy;&amp;gcy;&amp;ocy; &amp;yacy;&amp;zcy;&amp;ycy;&amp;kcy;&amp;acy;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82286" y="260648"/>
            <a:ext cx="7979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над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письмовим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переказом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68534"/>
            <a:ext cx="8496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І.    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бесіда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(постановка мети уроку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ІІ.Читання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теми і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ІV.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Бесіда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VІ.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VІІ.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Орфографічна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переказу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VІІІ.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Усний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переказ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 за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поданим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планом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ІХ.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перечитування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вчителем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переказу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ХІ.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написаного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458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Vcy;&amp;icy;&amp;kcy;&amp;tcy;&amp;ocy;&amp;rcy;&amp;icy;&amp;ncy;&amp;acy; &quot;&amp;Zcy;&amp;acy;&amp;ncy;&amp;icy;&amp;mcy;&amp;acy;&amp;tcy;&amp;iecy;&amp;lcy;&amp;softcy;&amp;ncy;&amp;acy;&amp;yacy; &amp;gcy;&amp;rcy;&amp;acy;&amp;mcy;&amp;mcy;&amp;acy;&amp;tcy;&amp;icy;&amp;kcy;&amp;acy;&quot;. &amp;Kcy;&amp;vcy;&amp;ncy; &quot;&amp;Pcy;&amp;ucy;&amp;tcy;&amp;iecy;&amp;shcy;&amp;iecy;&amp;scy;&amp;tcy;&amp;vcy;&amp;icy;&amp;iecy; &amp;pcy;&amp;ocy; &amp;scy;&amp;tcy;&amp;rcy;&amp;acy;&amp;ncy;&amp;iecy; &amp;rcy;&amp;ucy;&amp;scy;&amp;scy;&amp;kcy;&amp;ocy;&amp;gcy;&amp;ocy; &amp;yacy;&amp;zcy;&amp;ycy;&amp;kcy;&amp;acy;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148478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&amp;Scy;&amp;tcy;&amp;icy;&amp;khcy;&amp;icy; &amp;ocy; &amp;shcy;&amp;kcy;&amp;ocy;&amp;lcy;&amp;iecy; 3 &amp;kcy;&amp;lcy;&amp;acy;&amp;scy;&amp;scy; - &amp;SHcy;&amp;acy;&amp;bcy;&amp;lcy;&amp;ocy;&amp;ncy;&amp;y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2348880"/>
            <a:ext cx="676275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939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Vcy;&amp;icy;&amp;kcy;&amp;tcy;&amp;ocy;&amp;rcy;&amp;icy;&amp;ncy;&amp;acy; &quot;&amp;Zcy;&amp;acy;&amp;ncy;&amp;icy;&amp;mcy;&amp;acy;&amp;tcy;&amp;iecy;&amp;lcy;&amp;softcy;&amp;ncy;&amp;acy;&amp;yacy; &amp;gcy;&amp;rcy;&amp;acy;&amp;mcy;&amp;mcy;&amp;acy;&amp;tcy;&amp;icy;&amp;kcy;&amp;acy;&quot;. &amp;Kcy;&amp;vcy;&amp;ncy; &quot;&amp;Pcy;&amp;ucy;&amp;tcy;&amp;iecy;&amp;shcy;&amp;iecy;&amp;scy;&amp;tcy;&amp;vcy;&amp;icy;&amp;iecy; &amp;pcy;&amp;ocy; &amp;scy;&amp;tcy;&amp;rcy;&amp;acy;&amp;ncy;&amp;iecy; &amp;rcy;&amp;ucy;&amp;scy;&amp;scy;&amp;kcy;&amp;ocy;&amp;gcy;&amp;ocy; &amp;yacy;&amp;zcy;&amp;ycy;&amp;kcy;&amp;acy;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28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48142" y="510892"/>
            <a:ext cx="85689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підготовча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робота.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1.    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кольорових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2.    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Добір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іменників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3.    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Добір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прикметників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дієслів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іменників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4.    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словосполучень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речень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5.    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Добір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речень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6.    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плану.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ІV.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усної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зв'язної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учнями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V.Самостійна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переказу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 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у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учням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84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Vcy;&amp;icy;&amp;kcy;&amp;tcy;&amp;ocy;&amp;rcy;&amp;icy;&amp;ncy;&amp;acy; &quot;&amp;Zcy;&amp;acy;&amp;ncy;&amp;icy;&amp;mcy;&amp;acy;&amp;tcy;&amp;iecy;&amp;lcy;&amp;softcy;&amp;ncy;&amp;acy;&amp;yacy; &amp;gcy;&amp;rcy;&amp;acy;&amp;mcy;&amp;mcy;&amp;acy;&amp;tcy;&amp;icy;&amp;kcy;&amp;acy;&quot;. &amp;Kcy;&amp;vcy;&amp;ncy; &quot;&amp;Pcy;&amp;ucy;&amp;tcy;&amp;iecy;&amp;shcy;&amp;iecy;&amp;scy;&amp;tcy;&amp;vcy;&amp;icy;&amp;iecy; &amp;pcy;&amp;ocy; &amp;scy;&amp;tcy;&amp;rcy;&amp;acy;&amp;ncy;&amp;iecy; &amp;rcy;&amp;ucy;&amp;scy;&amp;scy;&amp;kcy;&amp;ocy;&amp;gcy;&amp;ocy; &amp;yacy;&amp;zcy;&amp;ycy;&amp;kcy;&amp;acy;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690021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VІ.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1.    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Самоперевірка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2.    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зразка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вчителем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співставлення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творами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3.    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учнями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4.    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доопрацювання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5.    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Добір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риму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вірша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VІІ.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Підсумок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уроку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1.    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2.    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них.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Pics Zone - &amp;Pcy;&amp;ocy;&amp;scy;&amp;lcy;&amp;iecy;&amp;dcy;&amp;ncy;&amp;icy;&amp;iecy; &amp;kcy;&amp;ocy;&amp;lcy;&amp;lcy;&amp;iecy;&amp;kcy;&amp;tscy;&amp;icy;&amp;i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796" y="1896158"/>
            <a:ext cx="1900469" cy="285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350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Vcy;&amp;icy;&amp;kcy;&amp;tcy;&amp;ocy;&amp;rcy;&amp;icy;&amp;ncy;&amp;acy; &quot;&amp;Zcy;&amp;acy;&amp;ncy;&amp;icy;&amp;mcy;&amp;acy;&amp;tcy;&amp;iecy;&amp;lcy;&amp;softcy;&amp;ncy;&amp;acy;&amp;yacy; &amp;gcy;&amp;rcy;&amp;acy;&amp;mcy;&amp;mcy;&amp;acy;&amp;tcy;&amp;icy;&amp;kcy;&amp;acy;&quot;. &amp;Kcy;&amp;vcy;&amp;ncy; &quot;&amp;Pcy;&amp;ucy;&amp;tcy;&amp;iecy;&amp;shcy;&amp;iecy;&amp;scy;&amp;tcy;&amp;vcy;&amp;icy;&amp;iecy; &amp;pcy;&amp;ocy; &amp;scy;&amp;tcy;&amp;rcy;&amp;acy;&amp;ncy;&amp;iecy; &amp;rcy;&amp;ucy;&amp;scy;&amp;scy;&amp;kcy;&amp;ocy;&amp;gcy;&amp;ocy; &amp;yacy;&amp;zcy;&amp;ycy;&amp;kcy;&amp;acy;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51690" y="260648"/>
            <a:ext cx="81967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Орієнтовні теми </a:t>
            </a:r>
            <a: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уроків розвитку зв’язного мовлення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3613" y="1587553"/>
            <a:ext cx="81967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Твір-міркування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Твір-роздум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Твір-опис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Твір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поданим початком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Твір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основі власних спостережень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Переказ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Стислий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переказ тексту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Детальний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переказ тексту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Складання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казки за серією малюнків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Робота з деформованим текстом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08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&amp;SHcy;&amp;acy;&amp;bcy;&amp;lcy;&amp;ocy;&amp;ncy; PowerPoint &amp;pcy;&amp;rcy;&amp;iecy;&amp;zcy;&amp;iecy;&amp;ncy;&amp;tcy;&amp;acy;&amp;tscy;&amp;icy;&amp;icy; &quot;&amp;Tcy;&amp;ocy;&amp;ncy;&amp;kcy;&amp;acy;&amp;yacy; &amp;scy;&amp;iecy;&amp;tcy;&amp;kcy;&amp;acy;&quot; &amp;Icy;&amp;ncy;&amp;tcy;&amp;iecy;&amp;rcy;&amp;ncy;&amp;iecy;&amp;tcy;-&amp;mcy;&amp;acy;&amp;gcy;&amp;acy;&amp;zcy;&amp;icy;&amp;ncy; &amp;gcy;&amp;ocy;&amp;tcy;&amp;ocy;&amp;vcy;&amp;ycy;&amp;khcy; PowerPoint &amp;pcy;&amp;rcy;&amp;iecy;&amp;zcy;&amp;iecy;&amp;ncy;&amp;tcy;&amp;acy;&amp;tscy;&amp;icy;&amp;jcy; &amp;Scy;&amp;kcy;&amp;acy;&amp;chcy;&amp;acy;&amp;tcy;&amp;softcy; &amp;pcy;&amp;rcy;&amp;iecy;&amp;zcy;&amp;iecy;&amp;ncy;&amp;tcy;&amp;acy;&amp;tscy;&amp;icy;&amp;icy; PowerPoint &amp;icy; 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16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 </a:t>
            </a:r>
            <a: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твору - опису за  </a:t>
            </a:r>
            <a: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власним спостереженням </a:t>
            </a:r>
          </a:p>
          <a:p>
            <a:pPr algn="ctr"/>
            <a: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„Казкова</a:t>
            </a:r>
            <a: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сніжинка ”        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7" descr="&amp;CHcy;&amp;iecy;&amp;mcy; &amp;zcy;&amp;acy;&amp;ncy;&amp;yacy;&amp;tcy;&amp;softcy; &amp;rcy;&amp;iecy;&amp;bcy;&amp;iecy;&amp;ncy;&amp;kcy;&amp;acy; &amp;lcy;&amp;iecy;&amp;tcy;&amp;ocy;&amp;mcy;? &amp;Vcy;&amp;iecy;&amp;lcy;&amp;ncy;&amp;iecy;&amp;scy;-&amp;pcy;&amp;ocy;&amp;rcy;&amp;tcy;&amp;acy;&amp;lcy; &quot;&amp;Ncy;&amp;acy; &amp;vcy;&amp;scy;&amp;iecy; 100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86376"/>
            <a:ext cx="4733089" cy="338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756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SHcy;&amp;acy;&amp;bcy;&amp;lcy;&amp;ocy;&amp;ncy; PowerPoint &amp;pcy;&amp;rcy;&amp;iecy;&amp;zcy;&amp;iecy;&amp;ncy;&amp;tcy;&amp;acy;&amp;tscy;&amp;icy;&amp;icy; &quot;&amp;Tcy;&amp;ocy;&amp;ncy;&amp;kcy;&amp;acy;&amp;yacy; &amp;scy;&amp;iecy;&amp;tcy;&amp;kcy;&amp;acy;&quot; &amp;Icy;&amp;ncy;&amp;tcy;&amp;iecy;&amp;rcy;&amp;ncy;&amp;iecy;&amp;tcy;-&amp;mcy;&amp;acy;&amp;gcy;&amp;acy;&amp;zcy;&amp;icy;&amp;ncy; &amp;gcy;&amp;ocy;&amp;tcy;&amp;ocy;&amp;vcy;&amp;ycy;&amp;khcy; PowerPoint &amp;pcy;&amp;rcy;&amp;iecy;&amp;zcy;&amp;iecy;&amp;ncy;&amp;tcy;&amp;acy;&amp;tscy;&amp;icy;&amp;jcy; &amp;Scy;&amp;kcy;&amp;acy;&amp;chcy;&amp;acy;&amp;tcy;&amp;softcy; &amp;pcy;&amp;rcy;&amp;iecy;&amp;zcy;&amp;iecy;&amp;ncy;&amp;tcy;&amp;acy;&amp;tscy;&amp;icy;&amp;icy; PowerPoint &amp;icy; 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учнів до уроку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268760"/>
            <a:ext cx="55446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002060"/>
                </a:solidFill>
              </a:rPr>
              <a:t>Продзвенів</a:t>
            </a:r>
            <a:r>
              <a:rPr lang="ru-RU" sz="3200" b="1" dirty="0">
                <a:solidFill>
                  <a:srgbClr val="002060"/>
                </a:solidFill>
              </a:rPr>
              <a:t> уже </a:t>
            </a:r>
            <a:r>
              <a:rPr lang="ru-RU" sz="3200" b="1" dirty="0" err="1">
                <a:solidFill>
                  <a:srgbClr val="002060"/>
                </a:solidFill>
              </a:rPr>
              <a:t>дзвінок</a:t>
            </a:r>
            <a:r>
              <a:rPr lang="ru-RU" sz="3200" b="1" dirty="0">
                <a:solidFill>
                  <a:srgbClr val="002060"/>
                </a:solidFill>
              </a:rPr>
              <a:t>,</a:t>
            </a:r>
          </a:p>
          <a:p>
            <a:r>
              <a:rPr lang="ru-RU" sz="3200" b="1" dirty="0" err="1">
                <a:solidFill>
                  <a:srgbClr val="002060"/>
                </a:solidFill>
              </a:rPr>
              <a:t>Починається</a:t>
            </a:r>
            <a:r>
              <a:rPr lang="ru-RU" sz="3200" b="1" dirty="0">
                <a:solidFill>
                  <a:srgbClr val="002060"/>
                </a:solidFill>
              </a:rPr>
              <a:t> урок.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Прошу </a:t>
            </a:r>
            <a:r>
              <a:rPr lang="ru-RU" sz="3200" b="1" dirty="0" err="1">
                <a:solidFill>
                  <a:srgbClr val="002060"/>
                </a:solidFill>
              </a:rPr>
              <a:t>всіх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рівненько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стат</a:t>
            </a:r>
            <a:r>
              <a:rPr lang="uk-UA" sz="3200" b="1" dirty="0">
                <a:solidFill>
                  <a:srgbClr val="002060"/>
                </a:solidFill>
              </a:rPr>
              <a:t>и</a:t>
            </a:r>
            <a:r>
              <a:rPr lang="ru-RU" sz="3200" b="1" dirty="0">
                <a:solidFill>
                  <a:srgbClr val="002060"/>
                </a:solidFill>
              </a:rPr>
              <a:t>.</a:t>
            </a:r>
          </a:p>
          <a:p>
            <a:r>
              <a:rPr lang="uk-UA" sz="3200" b="1" dirty="0">
                <a:solidFill>
                  <a:srgbClr val="002060"/>
                </a:solidFill>
              </a:rPr>
              <a:t>Успіхів всім побажати.</a:t>
            </a:r>
            <a:endParaRPr lang="ru-RU" sz="3200" b="1" dirty="0">
              <a:solidFill>
                <a:srgbClr val="002060"/>
              </a:solidFill>
            </a:endParaRPr>
          </a:p>
          <a:p>
            <a:r>
              <a:rPr lang="ru-RU" sz="3200" b="1" dirty="0" err="1">
                <a:solidFill>
                  <a:srgbClr val="002060"/>
                </a:solidFill>
              </a:rPr>
              <a:t>Щоб</a:t>
            </a:r>
            <a:r>
              <a:rPr lang="ru-RU" sz="3200" b="1" dirty="0">
                <a:solidFill>
                  <a:srgbClr val="002060"/>
                </a:solidFill>
              </a:rPr>
              <a:t> урок </a:t>
            </a:r>
            <a:r>
              <a:rPr lang="uk-UA" sz="3200" b="1" dirty="0">
                <a:solidFill>
                  <a:srgbClr val="002060"/>
                </a:solidFill>
              </a:rPr>
              <a:t>пройшов</a:t>
            </a:r>
            <a:r>
              <a:rPr lang="ru-RU" sz="3200" b="1" dirty="0">
                <a:solidFill>
                  <a:srgbClr val="002060"/>
                </a:solidFill>
              </a:rPr>
              <a:t> не </a:t>
            </a:r>
            <a:r>
              <a:rPr lang="ru-RU" sz="3200" b="1" dirty="0" err="1">
                <a:solidFill>
                  <a:srgbClr val="002060"/>
                </a:solidFill>
              </a:rPr>
              <a:t>марно</a:t>
            </a:r>
            <a:r>
              <a:rPr lang="ru-RU" sz="3200" b="1" dirty="0">
                <a:solidFill>
                  <a:srgbClr val="002060"/>
                </a:solidFill>
              </a:rPr>
              <a:t>,</a:t>
            </a:r>
          </a:p>
          <a:p>
            <a:r>
              <a:rPr lang="uk-UA" sz="3200" b="1" dirty="0">
                <a:solidFill>
                  <a:srgbClr val="002060"/>
                </a:solidFill>
              </a:rPr>
              <a:t>Сядьте, діти, 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рівно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гарно</a:t>
            </a:r>
            <a:r>
              <a:rPr lang="ru-RU" sz="3200" b="1" dirty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2337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SHcy;&amp;acy;&amp;bcy;&amp;lcy;&amp;ocy;&amp;ncy; PowerPoint &amp;pcy;&amp;rcy;&amp;iecy;&amp;zcy;&amp;iecy;&amp;ncy;&amp;tcy;&amp;acy;&amp;tscy;&amp;icy;&amp;icy; &quot;&amp;Tcy;&amp;ocy;&amp;ncy;&amp;kcy;&amp;acy;&amp;yacy; &amp;scy;&amp;iecy;&amp;tcy;&amp;kcy;&amp;acy;&quot; &amp;Icy;&amp;ncy;&amp;tcy;&amp;iecy;&amp;rcy;&amp;ncy;&amp;iecy;&amp;tcy;-&amp;mcy;&amp;acy;&amp;gcy;&amp;acy;&amp;zcy;&amp;icy;&amp;ncy; &amp;gcy;&amp;ocy;&amp;tcy;&amp;ocy;&amp;vcy;&amp;ycy;&amp;khcy; PowerPoint &amp;pcy;&amp;rcy;&amp;iecy;&amp;zcy;&amp;iecy;&amp;ncy;&amp;tcy;&amp;acy;&amp;tscy;&amp;icy;&amp;jcy; &amp;Scy;&amp;kcy;&amp;acy;&amp;chcy;&amp;acy;&amp;tcy;&amp;softcy; &amp;pcy;&amp;rcy;&amp;iecy;&amp;zcy;&amp;iecy;&amp;ncy;&amp;tcy;&amp;acy;&amp;tscy;&amp;icy;&amp;icy; PowerPoint &amp;icy; 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" y="-2212"/>
            <a:ext cx="9146947" cy="686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9" name="Picture 3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31370"/>
            <a:ext cx="2304256" cy="295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259631" y="1732257"/>
            <a:ext cx="576064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-3086100" algn="l"/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-3086100" algn="l"/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-3086100" algn="l"/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-3086100" algn="l"/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-3086100" algn="l"/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-3086100" algn="l"/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-3086100" algn="l"/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-3086100" algn="l"/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-3086100" algn="l"/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086100" algn="l"/>
                <a:tab pos="342900" algn="l"/>
              </a:tabLst>
            </a:pPr>
            <a:r>
              <a:rPr kumimoji="0" lang="uk-UA" altLang="ru-RU" sz="3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Ніжна зірка сніжно-біла</a:t>
            </a:r>
            <a:endParaRPr kumimoji="0" lang="ru-RU" altLang="ru-RU" sz="32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086100" algn="l"/>
                <a:tab pos="342900" algn="l"/>
              </a:tabLst>
            </a:pPr>
            <a:r>
              <a:rPr kumimoji="0" lang="uk-UA" altLang="ru-RU" sz="3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На рукав з гори злетіла,</a:t>
            </a:r>
            <a:endParaRPr kumimoji="0" lang="ru-RU" altLang="ru-RU" sz="32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086100" algn="l"/>
                <a:tab pos="342900" algn="l"/>
              </a:tabLst>
            </a:pPr>
            <a:r>
              <a:rPr kumimoji="0" lang="uk-UA" altLang="ru-RU" sz="3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Поки ніс її сюди,</a:t>
            </a:r>
            <a:endParaRPr kumimoji="0" lang="ru-RU" altLang="ru-RU" sz="32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086100" algn="l"/>
                <a:tab pos="342900" algn="l"/>
              </a:tabLst>
            </a:pPr>
            <a:r>
              <a:rPr kumimoji="0" lang="uk-UA" altLang="ru-RU" sz="3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Стала краплею води.                                               (Сніжинка)</a:t>
            </a:r>
            <a:endParaRPr kumimoji="0" lang="uk-UA" altLang="ru-RU" sz="32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6392" y="457200"/>
            <a:ext cx="43204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9725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1423</Words>
  <Application>Microsoft Office PowerPoint</Application>
  <PresentationFormat>Экран (4:3)</PresentationFormat>
  <Paragraphs>206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Таня</cp:lastModifiedBy>
  <cp:revision>27</cp:revision>
  <dcterms:created xsi:type="dcterms:W3CDTF">2015-02-18T21:03:43Z</dcterms:created>
  <dcterms:modified xsi:type="dcterms:W3CDTF">2015-02-19T02:03:34Z</dcterms:modified>
</cp:coreProperties>
</file>